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12" r:id="rId1"/>
  </p:sldMasterIdLst>
  <p:notesMasterIdLst>
    <p:notesMasterId r:id="rId37"/>
  </p:notesMasterIdLst>
  <p:sldIdLst>
    <p:sldId id="256" r:id="rId2"/>
    <p:sldId id="363" r:id="rId3"/>
    <p:sldId id="348" r:id="rId4"/>
    <p:sldId id="321" r:id="rId5"/>
    <p:sldId id="349" r:id="rId6"/>
    <p:sldId id="347" r:id="rId7"/>
    <p:sldId id="323" r:id="rId8"/>
    <p:sldId id="350" r:id="rId9"/>
    <p:sldId id="324" r:id="rId10"/>
    <p:sldId id="325" r:id="rId11"/>
    <p:sldId id="351" r:id="rId12"/>
    <p:sldId id="326" r:id="rId13"/>
    <p:sldId id="357" r:id="rId14"/>
    <p:sldId id="358" r:id="rId15"/>
    <p:sldId id="359" r:id="rId16"/>
    <p:sldId id="360" r:id="rId17"/>
    <p:sldId id="361" r:id="rId18"/>
    <p:sldId id="327" r:id="rId19"/>
    <p:sldId id="328" r:id="rId20"/>
    <p:sldId id="329" r:id="rId21"/>
    <p:sldId id="330" r:id="rId22"/>
    <p:sldId id="331" r:id="rId23"/>
    <p:sldId id="332" r:id="rId24"/>
    <p:sldId id="334" r:id="rId25"/>
    <p:sldId id="337" r:id="rId26"/>
    <p:sldId id="338" r:id="rId27"/>
    <p:sldId id="362" r:id="rId28"/>
    <p:sldId id="352" r:id="rId29"/>
    <p:sldId id="339" r:id="rId30"/>
    <p:sldId id="353" r:id="rId31"/>
    <p:sldId id="343" r:id="rId32"/>
    <p:sldId id="346" r:id="rId33"/>
    <p:sldId id="342" r:id="rId34"/>
    <p:sldId id="344" r:id="rId35"/>
    <p:sldId id="32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E9F66E6-0399-B74C-BAC9-C0ABE5936030}">
          <p14:sldIdLst>
            <p14:sldId id="256"/>
            <p14:sldId id="363"/>
            <p14:sldId id="348"/>
            <p14:sldId id="321"/>
            <p14:sldId id="349"/>
            <p14:sldId id="347"/>
            <p14:sldId id="323"/>
            <p14:sldId id="350"/>
            <p14:sldId id="324"/>
            <p14:sldId id="325"/>
            <p14:sldId id="351"/>
            <p14:sldId id="326"/>
            <p14:sldId id="357"/>
            <p14:sldId id="358"/>
            <p14:sldId id="359"/>
            <p14:sldId id="360"/>
            <p14:sldId id="361"/>
            <p14:sldId id="327"/>
            <p14:sldId id="328"/>
            <p14:sldId id="329"/>
            <p14:sldId id="330"/>
            <p14:sldId id="331"/>
            <p14:sldId id="332"/>
            <p14:sldId id="334"/>
            <p14:sldId id="337"/>
            <p14:sldId id="338"/>
            <p14:sldId id="362"/>
            <p14:sldId id="352"/>
            <p14:sldId id="339"/>
            <p14:sldId id="353"/>
            <p14:sldId id="343"/>
            <p14:sldId id="346"/>
            <p14:sldId id="342"/>
            <p14:sldId id="344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AED8"/>
    <a:srgbClr val="1EB0E0"/>
    <a:srgbClr val="01B2E5"/>
    <a:srgbClr val="AEB1B9"/>
    <a:srgbClr val="2A3154"/>
    <a:srgbClr val="EE7930"/>
    <a:srgbClr val="EE782F"/>
    <a:srgbClr val="1A1D33"/>
    <a:srgbClr val="364069"/>
    <a:srgbClr val="2326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00" autoAdjust="0"/>
    <p:restoredTop sz="75850"/>
  </p:normalViewPr>
  <p:slideViewPr>
    <p:cSldViewPr snapToGrid="0">
      <p:cViewPr varScale="1">
        <p:scale>
          <a:sx n="95" d="100"/>
          <a:sy n="95" d="100"/>
        </p:scale>
        <p:origin x="13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7" d="100"/>
          <a:sy n="117" d="100"/>
        </p:scale>
        <p:origin x="4200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0874D4-42FF-C247-B2C3-39F4D1910A97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1C5157-30F3-2B45-83A6-18F939AD7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149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C5157-30F3-2B45-83A6-18F939AD7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79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A biological neural network allows information from different sources to be combined and then sent to different parts of the network/brain.</a:t>
            </a:r>
          </a:p>
          <a:p>
            <a:endParaRPr lang="en-NL" dirty="0"/>
          </a:p>
          <a:p>
            <a:r>
              <a:rPr lang="en-NL" dirty="0"/>
              <a:t>The design of artificial neural networks was inspired by the biological counterpart. </a:t>
            </a:r>
          </a:p>
          <a:p>
            <a:endParaRPr lang="en-NL" dirty="0"/>
          </a:p>
          <a:p>
            <a:r>
              <a:rPr lang="en-NL" dirty="0"/>
              <a:t>Typically, in an artificial neural network information can only flow in one direction.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C5157-30F3-2B45-83A6-18F939AD74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822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C5157-30F3-2B45-83A6-18F939AD74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513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Requirement: all elements of the neural network should be differentiable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C5157-30F3-2B45-83A6-18F939AD749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29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C5157-30F3-2B45-83A6-18F939AD749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827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C5157-30F3-2B45-83A6-18F939AD749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875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1A1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ontserra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Museo Sans 500" panose="02000000000000000000" pitchFamily="2" charset="77"/>
              </a:defRPr>
            </a:lvl1pPr>
          </a:lstStyle>
          <a:p>
            <a:fld id="{846CE7D5-CF57-46EF-B807-FDD0502418D4}" type="datetimeFigureOut">
              <a:rPr lang="en-US" smtClean="0"/>
              <a:pPr/>
              <a:t>11/30/21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AC186B9-2503-7844-9799-3C798950A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20372" y="5588993"/>
            <a:ext cx="1418400" cy="108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23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29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828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43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35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A1CC824-86A2-954E-8165-06646EC22F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1835" y="5645787"/>
            <a:ext cx="1302231" cy="9584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rgbClr val="23263C"/>
                </a:solidFill>
                <a:latin typeface="Museo Sans 500" panose="02000000000000000000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rgbClr val="23263C"/>
                </a:solidFill>
                <a:latin typeface="Museo Sans 500" panose="02000000000000000000" pitchFamily="2" charset="77"/>
              </a:defRPr>
            </a:lvl1pPr>
            <a:lvl2pPr>
              <a:defRPr>
                <a:solidFill>
                  <a:srgbClr val="23263C"/>
                </a:solidFill>
                <a:latin typeface="Museo Sans 500" panose="02000000000000000000" pitchFamily="2" charset="77"/>
              </a:defRPr>
            </a:lvl2pPr>
            <a:lvl3pPr>
              <a:defRPr>
                <a:solidFill>
                  <a:srgbClr val="23263C"/>
                </a:solidFill>
                <a:latin typeface="Museo Sans 500" panose="02000000000000000000" pitchFamily="2" charset="77"/>
              </a:defRPr>
            </a:lvl3pPr>
            <a:lvl4pPr>
              <a:defRPr>
                <a:solidFill>
                  <a:srgbClr val="23263C"/>
                </a:solidFill>
                <a:latin typeface="Museo Sans 500" panose="02000000000000000000" pitchFamily="2" charset="77"/>
              </a:defRPr>
            </a:lvl4pPr>
            <a:lvl5pPr>
              <a:defRPr>
                <a:solidFill>
                  <a:srgbClr val="23263C"/>
                </a:solidFill>
                <a:latin typeface="Museo Sans 500" panose="02000000000000000000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useo Sans 500" panose="02000000000000000000" pitchFamily="2" charset="77"/>
              </a:defRPr>
            </a:lvl1pPr>
          </a:lstStyle>
          <a:p>
            <a:fld id="{846CE7D5-CF57-46EF-B807-FDD0502418D4}" type="datetimeFigureOut">
              <a:rPr lang="en-US" smtClean="0"/>
              <a:pPr/>
              <a:t>11/30/21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useo Sans 500" panose="02000000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481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rgbClr val="1EB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  <a:latin typeface="Museo Sans 500" panose="02000000000000000000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Museo Sans 500" panose="02000000000000000000" pitchFamily="2" charset="77"/>
              </a:defRPr>
            </a:lvl1pPr>
            <a:lvl2pPr>
              <a:defRPr>
                <a:solidFill>
                  <a:schemeClr val="bg1"/>
                </a:solidFill>
                <a:latin typeface="Museo Sans 500" panose="02000000000000000000" pitchFamily="2" charset="77"/>
              </a:defRPr>
            </a:lvl2pPr>
            <a:lvl3pPr>
              <a:defRPr>
                <a:solidFill>
                  <a:schemeClr val="bg1"/>
                </a:solidFill>
                <a:latin typeface="Museo Sans 500" panose="02000000000000000000" pitchFamily="2" charset="77"/>
              </a:defRPr>
            </a:lvl3pPr>
            <a:lvl4pPr>
              <a:defRPr>
                <a:solidFill>
                  <a:schemeClr val="bg1"/>
                </a:solidFill>
                <a:latin typeface="Museo Sans 500" panose="02000000000000000000" pitchFamily="2" charset="77"/>
              </a:defRPr>
            </a:lvl4pPr>
            <a:lvl5pPr>
              <a:defRPr>
                <a:solidFill>
                  <a:schemeClr val="bg1"/>
                </a:solidFill>
                <a:latin typeface="Museo Sans 500" panose="02000000000000000000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Museo Sans 500" panose="02000000000000000000" pitchFamily="2" charset="77"/>
              </a:defRPr>
            </a:lvl1pPr>
          </a:lstStyle>
          <a:p>
            <a:fld id="{846CE7D5-CF57-46EF-B807-FDD0502418D4}" type="datetimeFigureOut">
              <a:rPr lang="en-US" smtClean="0"/>
              <a:pPr/>
              <a:t>11/30/21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Museo Sans 500" panose="02000000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310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1A1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  <a:latin typeface="Museo Sans 500" panose="02000000000000000000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Museo Sans 500" panose="02000000000000000000" pitchFamily="2" charset="77"/>
              </a:defRPr>
            </a:lvl1pPr>
            <a:lvl2pPr>
              <a:defRPr>
                <a:solidFill>
                  <a:schemeClr val="bg1"/>
                </a:solidFill>
                <a:latin typeface="Museo Sans 500" panose="02000000000000000000" pitchFamily="2" charset="77"/>
              </a:defRPr>
            </a:lvl2pPr>
            <a:lvl3pPr>
              <a:defRPr>
                <a:solidFill>
                  <a:schemeClr val="bg1"/>
                </a:solidFill>
                <a:latin typeface="Museo Sans 500" panose="02000000000000000000" pitchFamily="2" charset="77"/>
              </a:defRPr>
            </a:lvl3pPr>
            <a:lvl4pPr>
              <a:defRPr>
                <a:solidFill>
                  <a:schemeClr val="bg1"/>
                </a:solidFill>
                <a:latin typeface="Museo Sans 500" panose="02000000000000000000" pitchFamily="2" charset="77"/>
              </a:defRPr>
            </a:lvl4pPr>
            <a:lvl5pPr>
              <a:defRPr>
                <a:solidFill>
                  <a:schemeClr val="bg1"/>
                </a:solidFill>
                <a:latin typeface="Museo Sans 500" panose="02000000000000000000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Museo Sans 500" panose="02000000000000000000" pitchFamily="2" charset="77"/>
              </a:defRPr>
            </a:lvl1pPr>
          </a:lstStyle>
          <a:p>
            <a:fld id="{846CE7D5-CF57-46EF-B807-FDD0502418D4}" type="datetimeFigureOut">
              <a:rPr lang="en-US" smtClean="0"/>
              <a:pPr/>
              <a:t>11/30/21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Museo Sans 500" panose="02000000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720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C26B82-9825-F84C-A389-1A1CA97E6C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1835" y="5645787"/>
            <a:ext cx="1302231" cy="9584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800" b="0">
                <a:latin typeface="Museo Sans 500" panose="02000000000000000000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1EB0E0"/>
                </a:solidFill>
                <a:latin typeface="Museo Sans 500" panose="02000000000000000000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656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rgbClr val="1EB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CEBA86-5019-F24A-B56C-4708B1716A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1192" y="5584648"/>
            <a:ext cx="1422000" cy="10807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800" b="0">
                <a:solidFill>
                  <a:schemeClr val="bg1"/>
                </a:solidFill>
                <a:latin typeface="Museo Sans 500" panose="02000000000000000000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1A1D33"/>
                </a:solidFill>
                <a:latin typeface="Museo Sans 500" panose="02000000000000000000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pPr/>
              <a:t>11/30/21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507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92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555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33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8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3" r:id="rId1"/>
    <p:sldLayoutId id="2147484224" r:id="rId2"/>
    <p:sldLayoutId id="2147484225" r:id="rId3"/>
    <p:sldLayoutId id="2147484214" r:id="rId4"/>
    <p:sldLayoutId id="2147484215" r:id="rId5"/>
    <p:sldLayoutId id="2147484226" r:id="rId6"/>
    <p:sldLayoutId id="2147484216" r:id="rId7"/>
    <p:sldLayoutId id="2147484217" r:id="rId8"/>
    <p:sldLayoutId id="2147484218" r:id="rId9"/>
    <p:sldLayoutId id="2147484219" r:id="rId10"/>
    <p:sldLayoutId id="2147484220" r:id="rId11"/>
    <p:sldLayoutId id="2147484221" r:id="rId12"/>
    <p:sldLayoutId id="214748422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rajasegar.deviantart.com/art/The-Neural-Network2-177904574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E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9669" y="2073100"/>
            <a:ext cx="10432661" cy="1427247"/>
          </a:xfrm>
        </p:spPr>
        <p:txBody>
          <a:bodyPr>
            <a:normAutofit/>
          </a:bodyPr>
          <a:lstStyle/>
          <a:p>
            <a:r>
              <a:rPr lang="en-US" sz="5000" dirty="0">
                <a:latin typeface="Museo Sans 500" panose="02000000000000000000" pitchFamily="2" charset="77"/>
              </a:rPr>
              <a:t>Neural Networks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6436027-C32A-4446-B976-F4F2C55A2800}"/>
              </a:ext>
            </a:extLst>
          </p:cNvPr>
          <p:cNvSpPr txBox="1">
            <a:spLocks/>
          </p:cNvSpPr>
          <p:nvPr/>
        </p:nvSpPr>
        <p:spPr>
          <a:xfrm>
            <a:off x="1524000" y="3439655"/>
            <a:ext cx="9144000" cy="4634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i="1" dirty="0">
              <a:latin typeface="Museo Sans 500" panose="02000000000000000000" pitchFamily="2" charset="77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499B93B-426F-BC48-85EF-F92C98090B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4657" y="5539695"/>
            <a:ext cx="9144000" cy="1655762"/>
          </a:xfrm>
        </p:spPr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E1615-CB4D-824E-A38B-83130FAD2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F9F74-95A3-C849-875E-1F6B79E81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 process of following the gradients of the error function towards a minimum value.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8742890-B955-6340-BD6F-E58553054FCB}"/>
                  </a:ext>
                </a:extLst>
              </p:cNvPr>
              <p:cNvSpPr/>
              <p:nvPr/>
            </p:nvSpPr>
            <p:spPr>
              <a:xfrm>
                <a:off x="7835153" y="619717"/>
                <a:ext cx="6096000" cy="81637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NL" sz="3200" dirty="0">
                    <a:solidFill>
                      <a:srgbClr val="1A1D33"/>
                    </a:solidFill>
                    <a:latin typeface="STIXMathJax_Normal-italic"/>
                  </a:rPr>
                  <a:t>𝑤</a:t>
                </a:r>
                <a:r>
                  <a:rPr lang="en-NL" sz="3200" dirty="0">
                    <a:solidFill>
                      <a:srgbClr val="1A1D33"/>
                    </a:solidFill>
                    <a:latin typeface="STIXMathJax_Variants"/>
                  </a:rPr>
                  <a:t>′</a:t>
                </a:r>
                <a:r>
                  <a:rPr lang="en-NL" sz="3200" dirty="0">
                    <a:solidFill>
                      <a:srgbClr val="1A1D33"/>
                    </a:solidFill>
                    <a:latin typeface="STIXMathJax_Main"/>
                  </a:rPr>
                  <a:t>=</a:t>
                </a:r>
                <a:r>
                  <a:rPr lang="en-NL" sz="3200" dirty="0">
                    <a:solidFill>
                      <a:srgbClr val="1A1D33"/>
                    </a:solidFill>
                    <a:latin typeface="STIXMathJax_Normal-italic"/>
                  </a:rPr>
                  <a:t>𝑤</a:t>
                </a:r>
                <a:r>
                  <a:rPr lang="en-NL" sz="3200" dirty="0">
                    <a:solidFill>
                      <a:srgbClr val="1A1D33"/>
                    </a:solidFill>
                    <a:latin typeface="STIXMathJax_Main"/>
                  </a:rPr>
                  <a:t>−</a:t>
                </a:r>
                <a:r>
                  <a:rPr lang="en-NL" sz="3200" dirty="0">
                    <a:solidFill>
                      <a:srgbClr val="1A1D33"/>
                    </a:solidFill>
                    <a:latin typeface="STIXMathJax_Normal-italic"/>
                  </a:rPr>
                  <a:t>𝜂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NL" sz="3200" i="1" dirty="0" smtClean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NL" sz="32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NL" sz="32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NL" sz="32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NL" sz="32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NL" sz="32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NL" sz="32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NL" sz="32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en-NL" sz="32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8742890-B955-6340-BD6F-E58553054F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5153" y="619717"/>
                <a:ext cx="6096000" cy="816377"/>
              </a:xfrm>
              <a:prstGeom prst="rect">
                <a:avLst/>
              </a:prstGeom>
              <a:blipFill>
                <a:blip r:embed="rId2"/>
                <a:stretch>
                  <a:fillRect l="-2495" b="-1060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548789F-8708-9745-8034-D9B9C8056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150" y="2960828"/>
            <a:ext cx="67437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415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C8712-14A4-8D4B-BBB9-DD2776ADB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Backpropogation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D9AF6-D408-1146-9C50-2316A9087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44258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FF627-2D58-2243-B873-2476C7712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Backpropagation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FC4D2-EB96-AD4F-97BB-34C2C1D80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7946" y="1495378"/>
            <a:ext cx="8736107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/>
              <a:t>We'll now examine backpropagation, a fast algorithm for computing the weight gradients which is based on the chain-rule.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C9EDE5-96A8-5D4E-B7AD-B912A688E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583641" y="2883912"/>
            <a:ext cx="5024718" cy="37685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7C365D-ACE6-9A42-B74B-4B8381412233}"/>
              </a:ext>
            </a:extLst>
          </p:cNvPr>
          <p:cNvSpPr txBox="1"/>
          <p:nvPr/>
        </p:nvSpPr>
        <p:spPr>
          <a:xfrm>
            <a:off x="3583641" y="6852657"/>
            <a:ext cx="50247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900">
                <a:hlinkClick r:id="rId3" tooltip="http://rajasegar.deviantart.com/art/The-Neural-Network2-177904574"/>
              </a:rPr>
              <a:t>This Photo</a:t>
            </a:r>
            <a:r>
              <a:rPr lang="en-NL" sz="900"/>
              <a:t> by Unknown Author is licensed under </a:t>
            </a:r>
            <a:r>
              <a:rPr lang="en-NL" sz="900">
                <a:hlinkClick r:id="rId4" tooltip="https://creativecommons.org/licenses/by-nc-nd/3.0/"/>
              </a:rPr>
              <a:t>CC BY-NC-ND</a:t>
            </a:r>
            <a:endParaRPr lang="en-NL" sz="900"/>
          </a:p>
        </p:txBody>
      </p:sp>
    </p:spTree>
    <p:extLst>
      <p:ext uri="{BB962C8B-B14F-4D97-AF65-F5344CB8AC3E}">
        <p14:creationId xmlns:p14="http://schemas.microsoft.com/office/powerpoint/2010/main" val="2808773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71E0B-5D92-7343-B873-98BB08D5F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Weight updates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CBBEEF-019E-004E-AEDD-5E74B4E1C6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b="1" dirty="0"/>
                  <a:t>We want to find the best weights!</a:t>
                </a:r>
              </a:p>
              <a:p>
                <a:endParaRPr lang="en-GB" b="1" dirty="0"/>
              </a:p>
              <a:p>
                <a:r>
                  <a:rPr lang="en-GB" b="1" dirty="0"/>
                  <a:t>Update weights using gradient descent</a:t>
                </a:r>
              </a:p>
              <a:p>
                <a:endParaRPr lang="en-GB" b="1" dirty="0"/>
              </a:p>
              <a:p>
                <a:r>
                  <a:rPr lang="en-GB" dirty="0">
                    <a:solidFill>
                      <a:srgbClr val="1A1D33"/>
                    </a:solidFill>
                    <a:latin typeface="STIXMathJax_Normal-italic"/>
                  </a:rPr>
                  <a:t>𝑤</a:t>
                </a:r>
                <a:r>
                  <a:rPr lang="en-GB" dirty="0">
                    <a:solidFill>
                      <a:srgbClr val="1A1D33"/>
                    </a:solidFill>
                    <a:latin typeface="STIXMathJax_Variants"/>
                  </a:rPr>
                  <a:t>′</a:t>
                </a:r>
                <a:r>
                  <a:rPr lang="en-GB" baseline="-25000" dirty="0">
                    <a:solidFill>
                      <a:srgbClr val="1A1D33"/>
                    </a:solidFill>
                    <a:latin typeface="STIXMathJax_Main"/>
                  </a:rPr>
                  <a:t>(</a:t>
                </a:r>
                <a:r>
                  <a:rPr lang="en-GB" baseline="-25000" dirty="0">
                    <a:solidFill>
                      <a:srgbClr val="1A1D33"/>
                    </a:solidFill>
                    <a:latin typeface="STIXMathJax_Normal-italic"/>
                  </a:rPr>
                  <a:t>𝑥</a:t>
                </a:r>
                <a:r>
                  <a:rPr lang="en-GB" baseline="-25000" dirty="0">
                    <a:solidFill>
                      <a:srgbClr val="1A1D33"/>
                    </a:solidFill>
                    <a:latin typeface="STIXMathJax_Main"/>
                  </a:rPr>
                  <a:t>1)1</a:t>
                </a:r>
                <a:r>
                  <a:rPr lang="en-GB" dirty="0">
                    <a:solidFill>
                      <a:srgbClr val="1A1D33"/>
                    </a:solidFill>
                    <a:latin typeface="STIXMathJax_Main"/>
                  </a:rPr>
                  <a:t>=</a:t>
                </a:r>
                <a:r>
                  <a:rPr lang="en-GB" dirty="0">
                    <a:solidFill>
                      <a:srgbClr val="1A1D33"/>
                    </a:solidFill>
                    <a:latin typeface="STIXMathJax_Normal-italic"/>
                  </a:rPr>
                  <a:t>𝑤</a:t>
                </a:r>
                <a:r>
                  <a:rPr lang="en-GB" baseline="-25000" dirty="0">
                    <a:solidFill>
                      <a:srgbClr val="1A1D33"/>
                    </a:solidFill>
                    <a:latin typeface="STIXMathJax_Main"/>
                  </a:rPr>
                  <a:t>(</a:t>
                </a:r>
                <a:r>
                  <a:rPr lang="en-GB" baseline="-25000" dirty="0">
                    <a:solidFill>
                      <a:srgbClr val="1A1D33"/>
                    </a:solidFill>
                    <a:latin typeface="STIXMathJax_Normal-italic"/>
                  </a:rPr>
                  <a:t>𝑥</a:t>
                </a:r>
                <a:r>
                  <a:rPr lang="en-GB" baseline="-25000" dirty="0">
                    <a:solidFill>
                      <a:srgbClr val="1A1D33"/>
                    </a:solidFill>
                    <a:latin typeface="STIXMathJax_Main"/>
                  </a:rPr>
                  <a:t>1)1 </a:t>
                </a:r>
                <a:r>
                  <a:rPr lang="en-GB" dirty="0">
                    <a:solidFill>
                      <a:srgbClr val="1A1D33"/>
                    </a:solidFill>
                    <a:latin typeface="STIXMathJax_Main"/>
                  </a:rPr>
                  <a:t>− </a:t>
                </a:r>
                <a:r>
                  <a:rPr lang="en-GB" dirty="0">
                    <a:solidFill>
                      <a:srgbClr val="1A1D33"/>
                    </a:solidFill>
                    <a:latin typeface="STIXMathJax_Normal-italic"/>
                  </a:rPr>
                  <a:t>𝜂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dirty="0" smtClean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𝑙𝑜𝑠𝑠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dirty="0">
                            <a:solidFill>
                              <a:srgbClr val="1A1D33"/>
                            </a:solidFill>
                            <a:latin typeface="STIXMathJax_Main"/>
                          </a:rPr>
                          <m:t>∂</m:t>
                        </m:r>
                        <m:r>
                          <m:rPr>
                            <m:nor/>
                          </m:rPr>
                          <a:rPr lang="en-GB" dirty="0">
                            <a:solidFill>
                              <a:srgbClr val="1A1D33"/>
                            </a:solidFill>
                            <a:latin typeface="STIXMathJax_Normal-italic"/>
                          </a:rPr>
                          <m:t>𝑤</m:t>
                        </m:r>
                        <m:r>
                          <m:rPr>
                            <m:nor/>
                          </m:rPr>
                          <a:rPr lang="en-GB" baseline="-25000" dirty="0">
                            <a:solidFill>
                              <a:srgbClr val="1A1D33"/>
                            </a:solidFill>
                            <a:latin typeface="STIXMathJax_Main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GB" baseline="-25000" dirty="0">
                            <a:solidFill>
                              <a:srgbClr val="1A1D33"/>
                            </a:solidFill>
                            <a:latin typeface="STIXMathJax_Normal-italic"/>
                          </a:rPr>
                          <m:t>𝑥</m:t>
                        </m:r>
                        <m:r>
                          <m:rPr>
                            <m:nor/>
                          </m:rPr>
                          <a:rPr lang="en-GB" baseline="-25000" dirty="0">
                            <a:solidFill>
                              <a:srgbClr val="1A1D33"/>
                            </a:solidFill>
                            <a:latin typeface="STIXMathJax_Main"/>
                          </a:rPr>
                          <m:t>1)1</m:t>
                        </m:r>
                      </m:den>
                    </m:f>
                  </m:oMath>
                </a14:m>
                <a:endParaRPr lang="en-GB" b="1" baseline="-25000" dirty="0">
                  <a:solidFill>
                    <a:srgbClr val="1A1D33"/>
                  </a:solidFill>
                  <a:latin typeface="Museo" panose="02000000000000000000" pitchFamily="2" charset="77"/>
                </a:endParaRPr>
              </a:p>
              <a:p>
                <a:pPr marL="0" indent="0">
                  <a:buNone/>
                </a:pPr>
                <a:br>
                  <a:rPr lang="en-GB" dirty="0"/>
                </a:br>
                <a:endParaRPr lang="en-GB" b="1" dirty="0"/>
              </a:p>
              <a:p>
                <a:endParaRPr lang="en-GB" b="1" dirty="0"/>
              </a:p>
              <a:p>
                <a:endParaRPr lang="en-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CBBEEF-019E-004E-AEDD-5E74B4E1C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74854B0-13E0-9144-999A-FAABD8256E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60"/>
          <a:stretch/>
        </p:blipFill>
        <p:spPr>
          <a:xfrm>
            <a:off x="4881282" y="3483141"/>
            <a:ext cx="7310718" cy="3374859"/>
          </a:xfrm>
          <a:prstGeom prst="rect">
            <a:avLst/>
          </a:prstGeom>
        </p:spPr>
      </p:pic>
      <p:sp>
        <p:nvSpPr>
          <p:cNvPr id="6" name="AutoShape 4" descr="center">
            <a:extLst>
              <a:ext uri="{FF2B5EF4-FFF2-40B4-BE49-F238E27FC236}">
                <a16:creationId xmlns:a16="http://schemas.microsoft.com/office/drawing/2014/main" id="{5F763C2C-E9DA-0746-B491-6BF2A0ABC3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6C0B36-AFB7-3B46-9477-DFA6BA7BAE1A}"/>
              </a:ext>
            </a:extLst>
          </p:cNvPr>
          <p:cNvSpPr txBox="1"/>
          <p:nvPr/>
        </p:nvSpPr>
        <p:spPr>
          <a:xfrm>
            <a:off x="8148917" y="3429000"/>
            <a:ext cx="1788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^</a:t>
            </a:r>
          </a:p>
        </p:txBody>
      </p:sp>
    </p:spTree>
    <p:extLst>
      <p:ext uri="{BB962C8B-B14F-4D97-AF65-F5344CB8AC3E}">
        <p14:creationId xmlns:p14="http://schemas.microsoft.com/office/powerpoint/2010/main" val="64235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71E0B-5D92-7343-B873-98BB08D5F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Weight updates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CBBEEF-019E-004E-AEDD-5E74B4E1C6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4105" y="1502896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GB" b="1" dirty="0"/>
                  <a:t>We find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𝑙𝑜𝑠𝑠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dirty="0">
                            <a:solidFill>
                              <a:srgbClr val="1A1D33"/>
                            </a:solidFill>
                            <a:latin typeface="STIXMathJax_Main"/>
                          </a:rPr>
                          <m:t>∂</m:t>
                        </m:r>
                        <m:r>
                          <m:rPr>
                            <m:nor/>
                          </m:rPr>
                          <a:rPr lang="en-GB" dirty="0">
                            <a:solidFill>
                              <a:srgbClr val="1A1D33"/>
                            </a:solidFill>
                            <a:latin typeface="STIXMathJax_Normal-italic"/>
                          </a:rPr>
                          <m:t>𝑤</m:t>
                        </m:r>
                        <m:r>
                          <m:rPr>
                            <m:nor/>
                          </m:rPr>
                          <a:rPr lang="en-GB" baseline="-25000" dirty="0">
                            <a:solidFill>
                              <a:srgbClr val="1A1D33"/>
                            </a:solidFill>
                            <a:latin typeface="STIXMathJax_Main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GB" baseline="-25000" dirty="0">
                            <a:solidFill>
                              <a:srgbClr val="1A1D33"/>
                            </a:solidFill>
                            <a:latin typeface="STIXMathJax_Normal-italic"/>
                          </a:rPr>
                          <m:t>𝑥</m:t>
                        </m:r>
                        <m:r>
                          <m:rPr>
                            <m:nor/>
                          </m:rPr>
                          <a:rPr lang="en-GB" baseline="-25000" dirty="0">
                            <a:solidFill>
                              <a:srgbClr val="1A1D33"/>
                            </a:solidFill>
                            <a:latin typeface="STIXMathJax_Main"/>
                          </a:rPr>
                          <m:t>1)1</m:t>
                        </m:r>
                      </m:den>
                    </m:f>
                    <m:r>
                      <a:rPr lang="en-GB" i="1" baseline="-25000" dirty="0">
                        <a:solidFill>
                          <a:srgbClr val="1A1D33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1" dirty="0"/>
                  <a:t> using the chain rule</a:t>
                </a:r>
              </a:p>
              <a:p>
                <a:endParaRPr lang="en-GB" b="1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𝑙𝑜𝑠𝑠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dirty="0">
                            <a:solidFill>
                              <a:srgbClr val="1A1D33"/>
                            </a:solidFill>
                            <a:latin typeface="STIXMathJax_Main"/>
                          </a:rPr>
                          <m:t>∂</m:t>
                        </m:r>
                        <m:r>
                          <m:rPr>
                            <m:nor/>
                          </m:rPr>
                          <a:rPr lang="en-GB" dirty="0">
                            <a:solidFill>
                              <a:srgbClr val="1A1D33"/>
                            </a:solidFill>
                            <a:latin typeface="STIXMathJax_Normal-italic"/>
                          </a:rPr>
                          <m:t>𝑤</m:t>
                        </m:r>
                        <m:r>
                          <m:rPr>
                            <m:nor/>
                          </m:rPr>
                          <a:rPr lang="en-GB" baseline="-25000" dirty="0">
                            <a:solidFill>
                              <a:srgbClr val="1A1D33"/>
                            </a:solidFill>
                            <a:latin typeface="STIXMathJax_Main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GB" baseline="-25000" dirty="0">
                            <a:solidFill>
                              <a:srgbClr val="1A1D33"/>
                            </a:solidFill>
                            <a:latin typeface="STIXMathJax_Normal-italic"/>
                          </a:rPr>
                          <m:t>𝑥</m:t>
                        </m:r>
                        <m:r>
                          <m:rPr>
                            <m:nor/>
                          </m:rPr>
                          <a:rPr lang="en-GB" baseline="-25000" dirty="0">
                            <a:solidFill>
                              <a:srgbClr val="1A1D33"/>
                            </a:solidFill>
                            <a:latin typeface="STIXMathJax_Main"/>
                          </a:rPr>
                          <m:t>1)1</m:t>
                        </m:r>
                      </m:den>
                    </m:f>
                  </m:oMath>
                </a14:m>
                <a:r>
                  <a:rPr lang="en-GB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𝑙𝑜𝑠𝑠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dirty="0">
                            <a:solidFill>
                              <a:srgbClr val="1A1D33"/>
                            </a:solidFill>
                            <a:latin typeface="STIXMathJax_Main"/>
                          </a:rPr>
                          <m:t>∂</m:t>
                        </m:r>
                        <m:r>
                          <a:rPr lang="en-US" b="0" i="1" dirty="0" smtClean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baseline="-25000" dirty="0" smtClean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dirty="0" smtClean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dirty="0" smtClean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GB" i="1" baseline="-25000" dirty="0">
                        <a:solidFill>
                          <a:srgbClr val="1A1D33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GB" dirty="0">
                            <a:solidFill>
                              <a:srgbClr val="1A1D33"/>
                            </a:solidFill>
                            <a:latin typeface="STIXMathJax_Main"/>
                          </a:rPr>
                          <m:t>∂</m:t>
                        </m:r>
                        <m:r>
                          <a:rPr lang="en-US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 baseline="-25000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dirty="0">
                            <a:solidFill>
                              <a:srgbClr val="1A1D33"/>
                            </a:solidFill>
                            <a:latin typeface="STIXMathJax_Main"/>
                          </a:rPr>
                          <m:t>∂</m:t>
                        </m:r>
                        <m:r>
                          <a:rPr lang="en-US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den>
                    </m:f>
                    <m:r>
                      <a:rPr lang="en-GB" i="1" baseline="-25000" dirty="0">
                        <a:solidFill>
                          <a:srgbClr val="1A1D33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dirty="0" smtClean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dirty="0">
                            <a:solidFill>
                              <a:srgbClr val="1A1D33"/>
                            </a:solidFill>
                            <a:latin typeface="STIXMathJax_Main"/>
                          </a:rPr>
                          <m:t>∂</m:t>
                        </m:r>
                        <m:r>
                          <m:rPr>
                            <m:nor/>
                          </m:rPr>
                          <a:rPr lang="en-GB" dirty="0">
                            <a:solidFill>
                              <a:srgbClr val="1A1D33"/>
                            </a:solidFill>
                            <a:latin typeface="STIXMathJax_Normal-italic"/>
                          </a:rPr>
                          <m:t>𝑤</m:t>
                        </m:r>
                        <m:r>
                          <m:rPr>
                            <m:nor/>
                          </m:rPr>
                          <a:rPr lang="en-GB" baseline="-25000" dirty="0">
                            <a:solidFill>
                              <a:srgbClr val="1A1D33"/>
                            </a:solidFill>
                            <a:latin typeface="STIXMathJax_Main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GB" baseline="-25000" dirty="0">
                            <a:solidFill>
                              <a:srgbClr val="1A1D33"/>
                            </a:solidFill>
                            <a:latin typeface="STIXMathJax_Normal-italic"/>
                          </a:rPr>
                          <m:t>𝑥</m:t>
                        </m:r>
                        <m:r>
                          <m:rPr>
                            <m:nor/>
                          </m:rPr>
                          <a:rPr lang="en-GB" baseline="-25000" dirty="0">
                            <a:solidFill>
                              <a:srgbClr val="1A1D33"/>
                            </a:solidFill>
                            <a:latin typeface="STIXMathJax_Main"/>
                          </a:rPr>
                          <m:t>1)1</m:t>
                        </m:r>
                      </m:den>
                    </m:f>
                  </m:oMath>
                </a14:m>
                <a:r>
                  <a:rPr lang="en-GB" dirty="0"/>
                  <a:t> , where e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>
                        <a:solidFill>
                          <a:srgbClr val="1A1D33"/>
                        </a:solidFill>
                        <a:latin typeface="STIXMathJax_Normal-italic"/>
                      </a:rPr>
                      <m:t>𝑤</m:t>
                    </m:r>
                    <m:r>
                      <m:rPr>
                        <m:nor/>
                      </m:rPr>
                      <a:rPr lang="en-GB" baseline="-25000" dirty="0">
                        <a:solidFill>
                          <a:srgbClr val="1A1D33"/>
                        </a:solidFill>
                        <a:latin typeface="STIXMathJax_Main"/>
                      </a:rPr>
                      <m:t>(</m:t>
                    </m:r>
                    <m:r>
                      <m:rPr>
                        <m:nor/>
                      </m:rPr>
                      <a:rPr lang="en-GB" baseline="-25000" dirty="0">
                        <a:solidFill>
                          <a:srgbClr val="1A1D33"/>
                        </a:solidFill>
                        <a:latin typeface="STIXMathJax_Normal-italic"/>
                      </a:rPr>
                      <m:t>𝑥</m:t>
                    </m:r>
                    <m:r>
                      <m:rPr>
                        <m:nor/>
                      </m:rPr>
                      <a:rPr lang="en-GB" baseline="-25000" dirty="0">
                        <a:solidFill>
                          <a:srgbClr val="1A1D33"/>
                        </a:solidFill>
                        <a:latin typeface="STIXMathJax_Main"/>
                      </a:rPr>
                      <m:t>1)1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1A1D33"/>
                        </a:solidFill>
                        <a:latin typeface="STIXMathJax_Main"/>
                      </a:rPr>
                      <m:t>x</m:t>
                    </m:r>
                    <m:r>
                      <m:rPr>
                        <m:nor/>
                      </m:rPr>
                      <a:rPr lang="en-US" b="0" i="0" baseline="-25000" dirty="0" smtClean="0">
                        <a:solidFill>
                          <a:srgbClr val="1A1D33"/>
                        </a:solidFill>
                        <a:latin typeface="STIXMathJax_Main"/>
                      </a:rPr>
                      <m:t>1 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1A1D33"/>
                        </a:solidFill>
                        <a:latin typeface="STIXMathJax_Main"/>
                      </a:rPr>
                      <m:t>+ </m:t>
                    </m:r>
                    <m:r>
                      <m:rPr>
                        <m:nor/>
                      </m:rPr>
                      <a:rPr lang="en-GB" dirty="0">
                        <a:solidFill>
                          <a:srgbClr val="1A1D33"/>
                        </a:solidFill>
                        <a:latin typeface="STIXMathJax_Normal-italic"/>
                      </a:rPr>
                      <m:t>𝑤</m:t>
                    </m:r>
                    <m:r>
                      <m:rPr>
                        <m:nor/>
                      </m:rPr>
                      <a:rPr lang="en-GB" baseline="-25000" dirty="0">
                        <a:solidFill>
                          <a:srgbClr val="1A1D33"/>
                        </a:solidFill>
                        <a:latin typeface="STIXMathJax_Main"/>
                      </a:rPr>
                      <m:t>(</m:t>
                    </m:r>
                    <m:r>
                      <m:rPr>
                        <m:nor/>
                      </m:rPr>
                      <a:rPr lang="en-GB" baseline="-25000" dirty="0">
                        <a:solidFill>
                          <a:srgbClr val="1A1D33"/>
                        </a:solidFill>
                        <a:latin typeface="STIXMathJax_Normal-italic"/>
                      </a:rPr>
                      <m:t>𝑥</m:t>
                    </m:r>
                    <m:r>
                      <m:rPr>
                        <m:nor/>
                      </m:rPr>
                      <a:rPr lang="en-US" b="0" i="0" baseline="-25000" dirty="0" smtClean="0">
                        <a:solidFill>
                          <a:srgbClr val="1A1D33"/>
                        </a:solidFill>
                        <a:latin typeface="STIXMathJax_Normal-italic"/>
                      </a:rPr>
                      <m:t>2</m:t>
                    </m:r>
                    <m:r>
                      <m:rPr>
                        <m:nor/>
                      </m:rPr>
                      <a:rPr lang="en-GB" baseline="-25000" dirty="0">
                        <a:solidFill>
                          <a:srgbClr val="1A1D33"/>
                        </a:solidFill>
                        <a:latin typeface="STIXMathJax_Main"/>
                      </a:rPr>
                      <m:t>)1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1A1D33"/>
                        </a:solidFill>
                        <a:latin typeface="STIXMathJax_Main"/>
                      </a:rPr>
                      <m:t>x</m:t>
                    </m:r>
                    <m:r>
                      <m:rPr>
                        <m:nor/>
                      </m:rPr>
                      <a:rPr lang="en-US" b="0" i="0" baseline="-25000" dirty="0" smtClean="0">
                        <a:solidFill>
                          <a:srgbClr val="1A1D33"/>
                        </a:solidFill>
                        <a:latin typeface="STIXMathJax_Main"/>
                      </a:rPr>
                      <m:t>2</m:t>
                    </m:r>
                  </m:oMath>
                </a14:m>
                <a:endParaRPr lang="en-GB" b="1" dirty="0"/>
              </a:p>
              <a:p>
                <a:endParaRPr lang="en-GB" b="1" dirty="0"/>
              </a:p>
              <a:p>
                <a:pPr marL="0" indent="0">
                  <a:buNone/>
                </a:pPr>
                <a:endParaRPr lang="en-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CBBEEF-019E-004E-AEDD-5E74B4E1C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4105" y="1502896"/>
                <a:ext cx="10515600" cy="4351338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74854B0-13E0-9144-999A-FAABD8256E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60"/>
          <a:stretch/>
        </p:blipFill>
        <p:spPr>
          <a:xfrm>
            <a:off x="4787153" y="3483141"/>
            <a:ext cx="7310718" cy="3374859"/>
          </a:xfrm>
          <a:prstGeom prst="rect">
            <a:avLst/>
          </a:prstGeom>
        </p:spPr>
      </p:pic>
      <p:sp>
        <p:nvSpPr>
          <p:cNvPr id="6" name="AutoShape 4" descr="center">
            <a:extLst>
              <a:ext uri="{FF2B5EF4-FFF2-40B4-BE49-F238E27FC236}">
                <a16:creationId xmlns:a16="http://schemas.microsoft.com/office/drawing/2014/main" id="{5F763C2C-E9DA-0746-B491-6BF2A0ABC3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D5C9F6-F0A9-4C40-8861-E23D93120FCA}"/>
              </a:ext>
            </a:extLst>
          </p:cNvPr>
          <p:cNvSpPr txBox="1"/>
          <p:nvPr/>
        </p:nvSpPr>
        <p:spPr>
          <a:xfrm>
            <a:off x="8054784" y="3473819"/>
            <a:ext cx="1788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^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BFFF10-1A14-0A44-93FC-30CA8DEF644E}"/>
              </a:ext>
            </a:extLst>
          </p:cNvPr>
          <p:cNvSpPr/>
          <p:nvPr/>
        </p:nvSpPr>
        <p:spPr>
          <a:xfrm>
            <a:off x="7956176" y="1367522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</a:rPr>
              <a:t>We need to compute </a:t>
            </a:r>
          </a:p>
          <a:p>
            <a:r>
              <a:rPr lang="en-GB" sz="2800" b="1" dirty="0">
                <a:solidFill>
                  <a:srgbClr val="FF0000"/>
                </a:solidFill>
              </a:rPr>
              <a:t>    these gradients</a:t>
            </a:r>
          </a:p>
        </p:txBody>
      </p:sp>
    </p:spTree>
    <p:extLst>
      <p:ext uri="{BB962C8B-B14F-4D97-AF65-F5344CB8AC3E}">
        <p14:creationId xmlns:p14="http://schemas.microsoft.com/office/powerpoint/2010/main" val="420647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71E0B-5D92-7343-B873-98BB08D5F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Weight updates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CBBEEF-019E-004E-AEDD-5E74B4E1C6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4105" y="1502896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GB" b="1" dirty="0"/>
                  <a:t>We find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𝑙𝑜𝑠𝑠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dirty="0">
                            <a:solidFill>
                              <a:srgbClr val="1A1D33"/>
                            </a:solidFill>
                            <a:latin typeface="STIXMathJax_Main"/>
                          </a:rPr>
                          <m:t>∂</m:t>
                        </m:r>
                        <m:r>
                          <m:rPr>
                            <m:nor/>
                          </m:rPr>
                          <a:rPr lang="en-GB" dirty="0">
                            <a:solidFill>
                              <a:srgbClr val="1A1D33"/>
                            </a:solidFill>
                            <a:latin typeface="STIXMathJax_Normal-italic"/>
                          </a:rPr>
                          <m:t>𝑤</m:t>
                        </m:r>
                        <m:r>
                          <m:rPr>
                            <m:nor/>
                          </m:rPr>
                          <a:rPr lang="en-GB" baseline="-25000" dirty="0">
                            <a:solidFill>
                              <a:srgbClr val="1A1D33"/>
                            </a:solidFill>
                            <a:latin typeface="STIXMathJax_Main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GB" baseline="-25000" dirty="0">
                            <a:solidFill>
                              <a:srgbClr val="1A1D33"/>
                            </a:solidFill>
                            <a:latin typeface="STIXMathJax_Normal-italic"/>
                          </a:rPr>
                          <m:t>𝑥</m:t>
                        </m:r>
                        <m:r>
                          <m:rPr>
                            <m:nor/>
                          </m:rPr>
                          <a:rPr lang="en-GB" baseline="-25000" dirty="0">
                            <a:solidFill>
                              <a:srgbClr val="1A1D33"/>
                            </a:solidFill>
                            <a:latin typeface="STIXMathJax_Main"/>
                          </a:rPr>
                          <m:t>1)1</m:t>
                        </m:r>
                      </m:den>
                    </m:f>
                    <m:r>
                      <a:rPr lang="en-GB" i="1" baseline="-25000" dirty="0">
                        <a:solidFill>
                          <a:srgbClr val="1A1D33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1" dirty="0"/>
                  <a:t> using the chain rule</a:t>
                </a:r>
              </a:p>
              <a:p>
                <a:endParaRPr lang="en-GB" b="1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𝑙𝑜𝑠𝑠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dirty="0">
                            <a:solidFill>
                              <a:srgbClr val="1A1D33"/>
                            </a:solidFill>
                            <a:latin typeface="STIXMathJax_Main"/>
                          </a:rPr>
                          <m:t>∂</m:t>
                        </m:r>
                        <m:r>
                          <m:rPr>
                            <m:nor/>
                          </m:rPr>
                          <a:rPr lang="en-GB" dirty="0">
                            <a:solidFill>
                              <a:srgbClr val="1A1D33"/>
                            </a:solidFill>
                            <a:latin typeface="STIXMathJax_Normal-italic"/>
                          </a:rPr>
                          <m:t>𝑤</m:t>
                        </m:r>
                        <m:r>
                          <m:rPr>
                            <m:nor/>
                          </m:rPr>
                          <a:rPr lang="en-GB" baseline="-25000" dirty="0">
                            <a:solidFill>
                              <a:srgbClr val="1A1D33"/>
                            </a:solidFill>
                            <a:latin typeface="STIXMathJax_Main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GB" baseline="-25000" dirty="0">
                            <a:solidFill>
                              <a:srgbClr val="1A1D33"/>
                            </a:solidFill>
                            <a:latin typeface="STIXMathJax_Normal-italic"/>
                          </a:rPr>
                          <m:t>𝑥</m:t>
                        </m:r>
                        <m:r>
                          <m:rPr>
                            <m:nor/>
                          </m:rPr>
                          <a:rPr lang="en-GB" baseline="-25000" dirty="0">
                            <a:solidFill>
                              <a:srgbClr val="1A1D33"/>
                            </a:solidFill>
                            <a:latin typeface="STIXMathJax_Main"/>
                          </a:rPr>
                          <m:t>1)1</m:t>
                        </m:r>
                      </m:den>
                    </m:f>
                  </m:oMath>
                </a14:m>
                <a:r>
                  <a:rPr lang="en-GB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𝑙𝑜𝑠𝑠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dirty="0">
                            <a:solidFill>
                              <a:srgbClr val="1A1D33"/>
                            </a:solidFill>
                            <a:latin typeface="STIXMathJax_Main"/>
                          </a:rPr>
                          <m:t>∂</m:t>
                        </m:r>
                        <m:r>
                          <a:rPr lang="en-US" b="0" i="1" dirty="0" smtClean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baseline="-25000" dirty="0" smtClean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dirty="0" smtClean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dirty="0" smtClean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GB" i="1" baseline="-25000" dirty="0">
                        <a:solidFill>
                          <a:srgbClr val="1A1D33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GB" dirty="0">
                            <a:solidFill>
                              <a:srgbClr val="1A1D33"/>
                            </a:solidFill>
                            <a:latin typeface="STIXMathJax_Main"/>
                          </a:rPr>
                          <m:t>∂</m:t>
                        </m:r>
                        <m:r>
                          <a:rPr lang="en-US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 baseline="-25000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dirty="0">
                            <a:solidFill>
                              <a:srgbClr val="1A1D33"/>
                            </a:solidFill>
                            <a:latin typeface="STIXMathJax_Main"/>
                          </a:rPr>
                          <m:t>∂</m:t>
                        </m:r>
                        <m:r>
                          <a:rPr lang="en-US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den>
                    </m:f>
                    <m:r>
                      <a:rPr lang="en-GB" i="1" baseline="-25000" dirty="0">
                        <a:solidFill>
                          <a:srgbClr val="1A1D33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i="1" dirty="0" smtClean="0">
                            <a:solidFill>
                              <a:srgbClr val="59AED8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solidFill>
                              <a:srgbClr val="59AED8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dirty="0" smtClean="0">
                            <a:solidFill>
                              <a:srgbClr val="59AED8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dirty="0">
                            <a:solidFill>
                              <a:srgbClr val="59AED8"/>
                            </a:solidFill>
                            <a:latin typeface="STIXMathJax_Main"/>
                          </a:rPr>
                          <m:t>∂</m:t>
                        </m:r>
                        <m:r>
                          <m:rPr>
                            <m:nor/>
                          </m:rPr>
                          <a:rPr lang="en-GB" dirty="0">
                            <a:solidFill>
                              <a:srgbClr val="59AED8"/>
                            </a:solidFill>
                            <a:latin typeface="STIXMathJax_Normal-italic"/>
                          </a:rPr>
                          <m:t>𝑤</m:t>
                        </m:r>
                        <m:r>
                          <m:rPr>
                            <m:nor/>
                          </m:rPr>
                          <a:rPr lang="en-GB" baseline="-25000" dirty="0">
                            <a:solidFill>
                              <a:srgbClr val="59AED8"/>
                            </a:solidFill>
                            <a:latin typeface="STIXMathJax_Main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GB" baseline="-25000" dirty="0">
                            <a:solidFill>
                              <a:srgbClr val="59AED8"/>
                            </a:solidFill>
                            <a:latin typeface="STIXMathJax_Normal-italic"/>
                          </a:rPr>
                          <m:t>𝑥</m:t>
                        </m:r>
                        <m:r>
                          <m:rPr>
                            <m:nor/>
                          </m:rPr>
                          <a:rPr lang="en-GB" baseline="-25000" dirty="0">
                            <a:solidFill>
                              <a:srgbClr val="59AED8"/>
                            </a:solidFill>
                            <a:latin typeface="STIXMathJax_Main"/>
                          </a:rPr>
                          <m:t>1)1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59AED8"/>
                    </a:solidFill>
                  </a:rPr>
                  <a:t> </a:t>
                </a:r>
                <a:r>
                  <a:rPr lang="en-GB" dirty="0"/>
                  <a:t>, where e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>
                        <a:solidFill>
                          <a:srgbClr val="1A1D33"/>
                        </a:solidFill>
                        <a:latin typeface="STIXMathJax_Normal-italic"/>
                      </a:rPr>
                      <m:t>𝑤</m:t>
                    </m:r>
                    <m:r>
                      <m:rPr>
                        <m:nor/>
                      </m:rPr>
                      <a:rPr lang="en-GB" baseline="-25000" dirty="0">
                        <a:solidFill>
                          <a:srgbClr val="1A1D33"/>
                        </a:solidFill>
                        <a:latin typeface="STIXMathJax_Main"/>
                      </a:rPr>
                      <m:t>(</m:t>
                    </m:r>
                    <m:r>
                      <m:rPr>
                        <m:nor/>
                      </m:rPr>
                      <a:rPr lang="en-GB" baseline="-25000" dirty="0">
                        <a:solidFill>
                          <a:srgbClr val="1A1D33"/>
                        </a:solidFill>
                        <a:latin typeface="STIXMathJax_Normal-italic"/>
                      </a:rPr>
                      <m:t>𝑥</m:t>
                    </m:r>
                    <m:r>
                      <m:rPr>
                        <m:nor/>
                      </m:rPr>
                      <a:rPr lang="en-GB" baseline="-25000" dirty="0">
                        <a:solidFill>
                          <a:srgbClr val="1A1D33"/>
                        </a:solidFill>
                        <a:latin typeface="STIXMathJax_Main"/>
                      </a:rPr>
                      <m:t>1)1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1A1D33"/>
                        </a:solidFill>
                        <a:latin typeface="STIXMathJax_Main"/>
                      </a:rPr>
                      <m:t>x</m:t>
                    </m:r>
                    <m:r>
                      <m:rPr>
                        <m:nor/>
                      </m:rPr>
                      <a:rPr lang="en-US" b="0" i="0" baseline="-25000" dirty="0" smtClean="0">
                        <a:solidFill>
                          <a:srgbClr val="1A1D33"/>
                        </a:solidFill>
                        <a:latin typeface="STIXMathJax_Main"/>
                      </a:rPr>
                      <m:t>1 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1A1D33"/>
                        </a:solidFill>
                        <a:latin typeface="STIXMathJax_Main"/>
                      </a:rPr>
                      <m:t>+ </m:t>
                    </m:r>
                    <m:r>
                      <m:rPr>
                        <m:nor/>
                      </m:rPr>
                      <a:rPr lang="en-GB" dirty="0">
                        <a:solidFill>
                          <a:srgbClr val="1A1D33"/>
                        </a:solidFill>
                        <a:latin typeface="STIXMathJax_Normal-italic"/>
                      </a:rPr>
                      <m:t>𝑤</m:t>
                    </m:r>
                    <m:r>
                      <m:rPr>
                        <m:nor/>
                      </m:rPr>
                      <a:rPr lang="en-GB" baseline="-25000" dirty="0">
                        <a:solidFill>
                          <a:srgbClr val="1A1D33"/>
                        </a:solidFill>
                        <a:latin typeface="STIXMathJax_Main"/>
                      </a:rPr>
                      <m:t>(</m:t>
                    </m:r>
                    <m:r>
                      <m:rPr>
                        <m:nor/>
                      </m:rPr>
                      <a:rPr lang="en-GB" baseline="-25000" dirty="0">
                        <a:solidFill>
                          <a:srgbClr val="1A1D33"/>
                        </a:solidFill>
                        <a:latin typeface="STIXMathJax_Normal-italic"/>
                      </a:rPr>
                      <m:t>𝑥</m:t>
                    </m:r>
                    <m:r>
                      <m:rPr>
                        <m:nor/>
                      </m:rPr>
                      <a:rPr lang="en-US" b="0" i="0" baseline="-25000" dirty="0" smtClean="0">
                        <a:solidFill>
                          <a:srgbClr val="1A1D33"/>
                        </a:solidFill>
                        <a:latin typeface="STIXMathJax_Normal-italic"/>
                      </a:rPr>
                      <m:t>2</m:t>
                    </m:r>
                    <m:r>
                      <m:rPr>
                        <m:nor/>
                      </m:rPr>
                      <a:rPr lang="en-GB" baseline="-25000" dirty="0">
                        <a:solidFill>
                          <a:srgbClr val="1A1D33"/>
                        </a:solidFill>
                        <a:latin typeface="STIXMathJax_Main"/>
                      </a:rPr>
                      <m:t>)1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1A1D33"/>
                        </a:solidFill>
                        <a:latin typeface="STIXMathJax_Main"/>
                      </a:rPr>
                      <m:t>x</m:t>
                    </m:r>
                    <m:r>
                      <m:rPr>
                        <m:nor/>
                      </m:rPr>
                      <a:rPr lang="en-US" b="0" i="0" baseline="-25000" dirty="0" smtClean="0">
                        <a:solidFill>
                          <a:srgbClr val="1A1D33"/>
                        </a:solidFill>
                        <a:latin typeface="STIXMathJax_Main"/>
                      </a:rPr>
                      <m:t>2</m:t>
                    </m:r>
                  </m:oMath>
                </a14:m>
                <a:endParaRPr lang="en-GB" b="1" dirty="0"/>
              </a:p>
              <a:p>
                <a:endParaRPr lang="en-GB" b="1" dirty="0"/>
              </a:p>
              <a:p>
                <a:pPr marL="0" indent="0">
                  <a:buNone/>
                </a:pPr>
                <a:endParaRPr lang="en-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CBBEEF-019E-004E-AEDD-5E74B4E1C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4105" y="1502896"/>
                <a:ext cx="10515600" cy="4351338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74854B0-13E0-9144-999A-FAABD8256E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60"/>
          <a:stretch/>
        </p:blipFill>
        <p:spPr>
          <a:xfrm>
            <a:off x="4787153" y="3483141"/>
            <a:ext cx="7310718" cy="3374859"/>
          </a:xfrm>
          <a:prstGeom prst="rect">
            <a:avLst/>
          </a:prstGeom>
        </p:spPr>
      </p:pic>
      <p:sp>
        <p:nvSpPr>
          <p:cNvPr id="6" name="AutoShape 4" descr="center">
            <a:extLst>
              <a:ext uri="{FF2B5EF4-FFF2-40B4-BE49-F238E27FC236}">
                <a16:creationId xmlns:a16="http://schemas.microsoft.com/office/drawing/2014/main" id="{5F763C2C-E9DA-0746-B491-6BF2A0ABC3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D5C9F6-F0A9-4C40-8861-E23D93120FCA}"/>
              </a:ext>
            </a:extLst>
          </p:cNvPr>
          <p:cNvSpPr txBox="1"/>
          <p:nvPr/>
        </p:nvSpPr>
        <p:spPr>
          <a:xfrm>
            <a:off x="8054784" y="3473819"/>
            <a:ext cx="1788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^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BFFF10-1A14-0A44-93FC-30CA8DEF644E}"/>
              </a:ext>
            </a:extLst>
          </p:cNvPr>
          <p:cNvSpPr/>
          <p:nvPr/>
        </p:nvSpPr>
        <p:spPr>
          <a:xfrm>
            <a:off x="7956176" y="1367522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</a:rPr>
              <a:t>We need to compute </a:t>
            </a:r>
          </a:p>
          <a:p>
            <a:r>
              <a:rPr lang="en-GB" sz="2800" b="1" dirty="0">
                <a:solidFill>
                  <a:srgbClr val="FF0000"/>
                </a:solidFill>
              </a:rPr>
              <a:t>    these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812D462-8AB8-4B40-8A0C-CBE058677AA0}"/>
                  </a:ext>
                </a:extLst>
              </p:cNvPr>
              <p:cNvSpPr/>
              <p:nvPr/>
            </p:nvSpPr>
            <p:spPr>
              <a:xfrm>
                <a:off x="1604682" y="4406771"/>
                <a:ext cx="1856598" cy="763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GB" sz="2800" i="1" dirty="0">
                            <a:solidFill>
                              <a:srgbClr val="59AED8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 dirty="0">
                            <a:solidFill>
                              <a:srgbClr val="59AED8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 dirty="0">
                            <a:solidFill>
                              <a:srgbClr val="59AED8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sz="2800" dirty="0">
                            <a:solidFill>
                              <a:srgbClr val="59AED8"/>
                            </a:solidFill>
                            <a:latin typeface="STIXMathJax_Main"/>
                          </a:rPr>
                          <m:t>∂</m:t>
                        </m:r>
                        <m:r>
                          <m:rPr>
                            <m:nor/>
                          </m:rPr>
                          <a:rPr lang="en-GB" sz="2800" dirty="0">
                            <a:solidFill>
                              <a:srgbClr val="59AED8"/>
                            </a:solidFill>
                            <a:latin typeface="STIXMathJax_Normal-italic"/>
                          </a:rPr>
                          <m:t>𝑤</m:t>
                        </m:r>
                        <m:r>
                          <m:rPr>
                            <m:nor/>
                          </m:rPr>
                          <a:rPr lang="en-GB" sz="2800" baseline="-25000" dirty="0">
                            <a:solidFill>
                              <a:srgbClr val="59AED8"/>
                            </a:solidFill>
                            <a:latin typeface="STIXMathJax_Main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GB" sz="2800" baseline="-25000" dirty="0">
                            <a:solidFill>
                              <a:srgbClr val="59AED8"/>
                            </a:solidFill>
                            <a:latin typeface="STIXMathJax_Normal-italic"/>
                          </a:rPr>
                          <m:t>𝑥</m:t>
                        </m:r>
                        <m:r>
                          <m:rPr>
                            <m:nor/>
                          </m:rPr>
                          <a:rPr lang="en-GB" sz="2800" baseline="-25000" dirty="0">
                            <a:solidFill>
                              <a:srgbClr val="59AED8"/>
                            </a:solidFill>
                            <a:latin typeface="STIXMathJax_Main"/>
                          </a:rPr>
                          <m:t>1)1</m:t>
                        </m:r>
                      </m:den>
                    </m:f>
                  </m:oMath>
                </a14:m>
                <a:r>
                  <a:rPr lang="en-GB" sz="2800" dirty="0">
                    <a:solidFill>
                      <a:srgbClr val="59AED8"/>
                    </a:solidFill>
                  </a:rPr>
                  <a:t> </a:t>
                </a:r>
                <a:r>
                  <a:rPr lang="en-GB" sz="2800" dirty="0"/>
                  <a:t>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>
                        <a:solidFill>
                          <a:srgbClr val="1A1D33"/>
                        </a:solidFill>
                        <a:latin typeface="STIXMathJax_Main"/>
                      </a:rPr>
                      <m:t>x</m:t>
                    </m:r>
                    <m:r>
                      <m:rPr>
                        <m:nor/>
                      </m:rPr>
                      <a:rPr lang="en-US" sz="2800" baseline="-25000" dirty="0">
                        <a:solidFill>
                          <a:srgbClr val="1A1D33"/>
                        </a:solidFill>
                        <a:latin typeface="STIXMathJax_Main"/>
                      </a:rPr>
                      <m:t>1</m:t>
                    </m:r>
                  </m:oMath>
                </a14:m>
                <a:endParaRPr lang="en-GB" sz="2800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812D462-8AB8-4B40-8A0C-CBE058677A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682" y="4406771"/>
                <a:ext cx="1856598" cy="763799"/>
              </a:xfrm>
              <a:prstGeom prst="rect">
                <a:avLst/>
              </a:prstGeom>
              <a:blipFill>
                <a:blip r:embed="rId4"/>
                <a:stretch>
                  <a:fillRect l="-1361" b="-1639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184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71E0B-5D92-7343-B873-98BB08D5F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Weight updates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CBBEEF-019E-004E-AEDD-5E74B4E1C6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4105" y="1502896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GB" b="1" dirty="0"/>
                  <a:t>We find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𝑙𝑜𝑠𝑠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dirty="0">
                            <a:solidFill>
                              <a:srgbClr val="1A1D33"/>
                            </a:solidFill>
                            <a:latin typeface="STIXMathJax_Main"/>
                          </a:rPr>
                          <m:t>∂</m:t>
                        </m:r>
                        <m:r>
                          <m:rPr>
                            <m:nor/>
                          </m:rPr>
                          <a:rPr lang="en-GB" dirty="0">
                            <a:solidFill>
                              <a:srgbClr val="1A1D33"/>
                            </a:solidFill>
                            <a:latin typeface="STIXMathJax_Normal-italic"/>
                          </a:rPr>
                          <m:t>𝑤</m:t>
                        </m:r>
                        <m:r>
                          <m:rPr>
                            <m:nor/>
                          </m:rPr>
                          <a:rPr lang="en-GB" baseline="-25000" dirty="0">
                            <a:solidFill>
                              <a:srgbClr val="1A1D33"/>
                            </a:solidFill>
                            <a:latin typeface="STIXMathJax_Main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GB" baseline="-25000" dirty="0">
                            <a:solidFill>
                              <a:srgbClr val="1A1D33"/>
                            </a:solidFill>
                            <a:latin typeface="STIXMathJax_Normal-italic"/>
                          </a:rPr>
                          <m:t>𝑥</m:t>
                        </m:r>
                        <m:r>
                          <m:rPr>
                            <m:nor/>
                          </m:rPr>
                          <a:rPr lang="en-GB" baseline="-25000" dirty="0">
                            <a:solidFill>
                              <a:srgbClr val="1A1D33"/>
                            </a:solidFill>
                            <a:latin typeface="STIXMathJax_Main"/>
                          </a:rPr>
                          <m:t>1)1</m:t>
                        </m:r>
                      </m:den>
                    </m:f>
                    <m:r>
                      <a:rPr lang="en-GB" i="1" baseline="-25000" dirty="0">
                        <a:solidFill>
                          <a:srgbClr val="1A1D33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1" dirty="0"/>
                  <a:t> using the chain rule</a:t>
                </a:r>
              </a:p>
              <a:p>
                <a:endParaRPr lang="en-GB" b="1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𝑙𝑜𝑠𝑠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dirty="0">
                            <a:solidFill>
                              <a:srgbClr val="1A1D33"/>
                            </a:solidFill>
                            <a:latin typeface="STIXMathJax_Main"/>
                          </a:rPr>
                          <m:t>∂</m:t>
                        </m:r>
                        <m:r>
                          <m:rPr>
                            <m:nor/>
                          </m:rPr>
                          <a:rPr lang="en-GB" dirty="0">
                            <a:solidFill>
                              <a:srgbClr val="1A1D33"/>
                            </a:solidFill>
                            <a:latin typeface="STIXMathJax_Normal-italic"/>
                          </a:rPr>
                          <m:t>𝑤</m:t>
                        </m:r>
                        <m:r>
                          <m:rPr>
                            <m:nor/>
                          </m:rPr>
                          <a:rPr lang="en-GB" baseline="-25000" dirty="0">
                            <a:solidFill>
                              <a:srgbClr val="1A1D33"/>
                            </a:solidFill>
                            <a:latin typeface="STIXMathJax_Main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GB" baseline="-25000" dirty="0">
                            <a:solidFill>
                              <a:srgbClr val="1A1D33"/>
                            </a:solidFill>
                            <a:latin typeface="STIXMathJax_Normal-italic"/>
                          </a:rPr>
                          <m:t>𝑥</m:t>
                        </m:r>
                        <m:r>
                          <m:rPr>
                            <m:nor/>
                          </m:rPr>
                          <a:rPr lang="en-GB" baseline="-25000" dirty="0">
                            <a:solidFill>
                              <a:srgbClr val="1A1D33"/>
                            </a:solidFill>
                            <a:latin typeface="STIXMathJax_Main"/>
                          </a:rPr>
                          <m:t>1)1</m:t>
                        </m:r>
                      </m:den>
                    </m:f>
                  </m:oMath>
                </a14:m>
                <a:r>
                  <a:rPr lang="en-GB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𝑙𝑜𝑠𝑠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dirty="0">
                            <a:solidFill>
                              <a:srgbClr val="1A1D33"/>
                            </a:solidFill>
                            <a:latin typeface="STIXMathJax_Main"/>
                          </a:rPr>
                          <m:t>∂</m:t>
                        </m:r>
                        <m:r>
                          <a:rPr lang="en-US" b="0" i="1" dirty="0" smtClean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baseline="-25000" dirty="0" smtClean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dirty="0" smtClean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dirty="0" smtClean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GB" i="1" baseline="-25000" dirty="0">
                        <a:solidFill>
                          <a:srgbClr val="1A1D33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i="1" dirty="0" smtClean="0">
                            <a:solidFill>
                              <a:srgbClr val="59AED8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GB" dirty="0">
                            <a:solidFill>
                              <a:srgbClr val="59AED8"/>
                            </a:solidFill>
                            <a:latin typeface="STIXMathJax_Main"/>
                          </a:rPr>
                          <m:t>∂</m:t>
                        </m:r>
                        <m:r>
                          <a:rPr lang="en-US" i="1" dirty="0">
                            <a:solidFill>
                              <a:srgbClr val="59AED8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 baseline="-25000" dirty="0">
                            <a:solidFill>
                              <a:srgbClr val="59AED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 dirty="0">
                            <a:solidFill>
                              <a:srgbClr val="59AED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rgbClr val="59AED8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 dirty="0">
                            <a:solidFill>
                              <a:srgbClr val="59AED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dirty="0">
                            <a:solidFill>
                              <a:srgbClr val="59AED8"/>
                            </a:solidFill>
                            <a:latin typeface="STIXMathJax_Main"/>
                          </a:rPr>
                          <m:t>∂</m:t>
                        </m:r>
                        <m:r>
                          <a:rPr lang="en-US" i="1" dirty="0">
                            <a:solidFill>
                              <a:srgbClr val="59AED8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den>
                    </m:f>
                    <m:r>
                      <m:rPr>
                        <m:nor/>
                      </m:rPr>
                      <a:rPr lang="en-US" dirty="0">
                        <a:solidFill>
                          <a:srgbClr val="1A1D33"/>
                        </a:solidFill>
                        <a:latin typeface="STIXMathJax_Main"/>
                      </a:rPr>
                      <m:t>x</m:t>
                    </m:r>
                    <m:r>
                      <m:rPr>
                        <m:nor/>
                      </m:rPr>
                      <a:rPr lang="en-US" baseline="-25000" dirty="0">
                        <a:solidFill>
                          <a:srgbClr val="1A1D33"/>
                        </a:solidFill>
                        <a:latin typeface="STIXMathJax_Main"/>
                      </a:rPr>
                      <m:t>1</m:t>
                    </m:r>
                  </m:oMath>
                </a14:m>
                <a:endParaRPr lang="en-GB" b="1" dirty="0"/>
              </a:p>
              <a:p>
                <a:endParaRPr lang="en-GB" b="1" dirty="0"/>
              </a:p>
              <a:p>
                <a:r>
                  <a:rPr lang="en-GB" dirty="0"/>
                  <a:t>This is the derivative of our activation function, typically we choose one that is easy to compute, e.g. the sigmoid</a:t>
                </a:r>
              </a:p>
              <a:p>
                <a:pPr marL="0" indent="0" algn="ctr">
                  <a:buNone/>
                </a:pPr>
                <a:r>
                  <a:rPr lang="el-GR" b="1" dirty="0"/>
                  <a:t>σ</a:t>
                </a:r>
                <a:r>
                  <a:rPr lang="en-US" b="1" dirty="0"/>
                  <a:t>’</a:t>
                </a:r>
                <a:r>
                  <a:rPr lang="el-GR" dirty="0"/>
                  <a:t>(</a:t>
                </a:r>
                <a:r>
                  <a:rPr lang="en-US" b="1" dirty="0"/>
                  <a:t>e</a:t>
                </a:r>
                <a:r>
                  <a:rPr lang="el-GR" dirty="0"/>
                  <a:t>)</a:t>
                </a:r>
                <a:r>
                  <a:rPr lang="en-US" dirty="0"/>
                  <a:t> = </a:t>
                </a:r>
                <a:r>
                  <a:rPr lang="el-GR" b="1" dirty="0"/>
                  <a:t>σ</a:t>
                </a:r>
                <a:r>
                  <a:rPr lang="el-GR" dirty="0"/>
                  <a:t>(</a:t>
                </a:r>
                <a:r>
                  <a:rPr lang="en-US" b="1" dirty="0"/>
                  <a:t>e</a:t>
                </a:r>
                <a:r>
                  <a:rPr lang="el-GR" dirty="0"/>
                  <a:t>)</a:t>
                </a:r>
                <a:r>
                  <a:rPr lang="en-US" dirty="0"/>
                  <a:t>(1 - </a:t>
                </a:r>
                <a:r>
                  <a:rPr lang="el-GR" b="1" dirty="0"/>
                  <a:t>σ</a:t>
                </a:r>
                <a:r>
                  <a:rPr lang="el-GR" dirty="0"/>
                  <a:t>(</a:t>
                </a:r>
                <a:r>
                  <a:rPr lang="en-US" b="1" dirty="0"/>
                  <a:t>e</a:t>
                </a:r>
                <a:r>
                  <a:rPr lang="el-GR" dirty="0"/>
                  <a:t>)</a:t>
                </a:r>
                <a:r>
                  <a:rPr lang="en-US" dirty="0"/>
                  <a:t>)</a:t>
                </a:r>
                <a:endParaRPr lang="en-NL" dirty="0"/>
              </a:p>
              <a:p>
                <a:pPr marL="0" indent="0" algn="ctr">
                  <a:buNone/>
                </a:pPr>
                <a:endParaRPr lang="en-GB" b="1" dirty="0"/>
              </a:p>
              <a:p>
                <a:pPr marL="0" indent="0" algn="ctr">
                  <a:buNone/>
                </a:pPr>
                <a:endParaRPr lang="en-GB" b="1" dirty="0"/>
              </a:p>
              <a:p>
                <a:endParaRPr lang="en-GB" b="1" dirty="0"/>
              </a:p>
              <a:p>
                <a:pPr marL="0" indent="0">
                  <a:buNone/>
                </a:pPr>
                <a:endParaRPr lang="en-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CBBEEF-019E-004E-AEDD-5E74B4E1C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4105" y="1502896"/>
                <a:ext cx="10515600" cy="4351338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4" descr="center">
            <a:extLst>
              <a:ext uri="{FF2B5EF4-FFF2-40B4-BE49-F238E27FC236}">
                <a16:creationId xmlns:a16="http://schemas.microsoft.com/office/drawing/2014/main" id="{5F763C2C-E9DA-0746-B491-6BF2A0ABC3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BFFF10-1A14-0A44-93FC-30CA8DEF644E}"/>
              </a:ext>
            </a:extLst>
          </p:cNvPr>
          <p:cNvSpPr/>
          <p:nvPr/>
        </p:nvSpPr>
        <p:spPr>
          <a:xfrm>
            <a:off x="7956176" y="1367522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</a:rPr>
              <a:t>We need to compute </a:t>
            </a:r>
          </a:p>
          <a:p>
            <a:r>
              <a:rPr lang="en-GB" sz="2800" b="1" dirty="0">
                <a:solidFill>
                  <a:srgbClr val="FF0000"/>
                </a:solidFill>
              </a:rPr>
              <a:t>    these gradients</a:t>
            </a:r>
          </a:p>
        </p:txBody>
      </p:sp>
    </p:spTree>
    <p:extLst>
      <p:ext uri="{BB962C8B-B14F-4D97-AF65-F5344CB8AC3E}">
        <p14:creationId xmlns:p14="http://schemas.microsoft.com/office/powerpoint/2010/main" val="992763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71E0B-5D92-7343-B873-98BB08D5F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Weight updates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CBBEEF-019E-004E-AEDD-5E74B4E1C6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4105" y="1502896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GB" b="1" dirty="0"/>
                  <a:t>We find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𝑙𝑜𝑠𝑠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dirty="0">
                            <a:solidFill>
                              <a:srgbClr val="1A1D33"/>
                            </a:solidFill>
                            <a:latin typeface="STIXMathJax_Main"/>
                          </a:rPr>
                          <m:t>∂</m:t>
                        </m:r>
                        <m:r>
                          <m:rPr>
                            <m:nor/>
                          </m:rPr>
                          <a:rPr lang="en-GB" dirty="0">
                            <a:solidFill>
                              <a:srgbClr val="1A1D33"/>
                            </a:solidFill>
                            <a:latin typeface="STIXMathJax_Normal-italic"/>
                          </a:rPr>
                          <m:t>𝑤</m:t>
                        </m:r>
                        <m:r>
                          <m:rPr>
                            <m:nor/>
                          </m:rPr>
                          <a:rPr lang="en-GB" baseline="-25000" dirty="0">
                            <a:solidFill>
                              <a:srgbClr val="1A1D33"/>
                            </a:solidFill>
                            <a:latin typeface="STIXMathJax_Main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GB" baseline="-25000" dirty="0">
                            <a:solidFill>
                              <a:srgbClr val="1A1D33"/>
                            </a:solidFill>
                            <a:latin typeface="STIXMathJax_Normal-italic"/>
                          </a:rPr>
                          <m:t>𝑥</m:t>
                        </m:r>
                        <m:r>
                          <m:rPr>
                            <m:nor/>
                          </m:rPr>
                          <a:rPr lang="en-GB" baseline="-25000" dirty="0">
                            <a:solidFill>
                              <a:srgbClr val="1A1D33"/>
                            </a:solidFill>
                            <a:latin typeface="STIXMathJax_Main"/>
                          </a:rPr>
                          <m:t>1)1</m:t>
                        </m:r>
                      </m:den>
                    </m:f>
                    <m:r>
                      <a:rPr lang="en-GB" i="1" baseline="-25000" dirty="0">
                        <a:solidFill>
                          <a:srgbClr val="1A1D33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1" dirty="0"/>
                  <a:t> using the chain rule</a:t>
                </a:r>
              </a:p>
              <a:p>
                <a:endParaRPr lang="en-GB" b="1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𝑙𝑜𝑠𝑠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dirty="0">
                            <a:solidFill>
                              <a:srgbClr val="1A1D33"/>
                            </a:solidFill>
                            <a:latin typeface="STIXMathJax_Main"/>
                          </a:rPr>
                          <m:t>∂</m:t>
                        </m:r>
                        <m:r>
                          <m:rPr>
                            <m:nor/>
                          </m:rPr>
                          <a:rPr lang="en-GB" dirty="0">
                            <a:solidFill>
                              <a:srgbClr val="1A1D33"/>
                            </a:solidFill>
                            <a:latin typeface="STIXMathJax_Normal-italic"/>
                          </a:rPr>
                          <m:t>𝑤</m:t>
                        </m:r>
                        <m:r>
                          <m:rPr>
                            <m:nor/>
                          </m:rPr>
                          <a:rPr lang="en-GB" baseline="-25000" dirty="0">
                            <a:solidFill>
                              <a:srgbClr val="1A1D33"/>
                            </a:solidFill>
                            <a:latin typeface="STIXMathJax_Main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GB" baseline="-25000" dirty="0">
                            <a:solidFill>
                              <a:srgbClr val="1A1D33"/>
                            </a:solidFill>
                            <a:latin typeface="STIXMathJax_Normal-italic"/>
                          </a:rPr>
                          <m:t>𝑥</m:t>
                        </m:r>
                        <m:r>
                          <m:rPr>
                            <m:nor/>
                          </m:rPr>
                          <a:rPr lang="en-GB" baseline="-25000" dirty="0">
                            <a:solidFill>
                              <a:srgbClr val="1A1D33"/>
                            </a:solidFill>
                            <a:latin typeface="STIXMathJax_Main"/>
                          </a:rPr>
                          <m:t>1)1</m:t>
                        </m:r>
                      </m:den>
                    </m:f>
                  </m:oMath>
                </a14:m>
                <a:r>
                  <a:rPr lang="en-GB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dirty="0" smtClean="0">
                            <a:solidFill>
                              <a:srgbClr val="59AED8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solidFill>
                              <a:srgbClr val="59AED8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i="1" dirty="0">
                            <a:solidFill>
                              <a:srgbClr val="59AED8"/>
                            </a:solidFill>
                            <a:latin typeface="Cambria Math" panose="02040503050406030204" pitchFamily="18" charset="0"/>
                          </a:rPr>
                          <m:t>𝑙𝑜𝑠𝑠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dirty="0">
                            <a:solidFill>
                              <a:srgbClr val="59AED8"/>
                            </a:solidFill>
                            <a:latin typeface="STIXMathJax_Main"/>
                          </a:rPr>
                          <m:t>∂</m:t>
                        </m:r>
                        <m:r>
                          <a:rPr lang="en-US" b="0" i="1" dirty="0" smtClean="0">
                            <a:solidFill>
                              <a:srgbClr val="59AED8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baseline="-25000" dirty="0" smtClean="0">
                            <a:solidFill>
                              <a:srgbClr val="59AED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dirty="0" smtClean="0">
                            <a:solidFill>
                              <a:srgbClr val="59AED8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rgbClr val="59AED8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dirty="0" smtClean="0">
                            <a:solidFill>
                              <a:srgbClr val="59AED8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GB" i="1" baseline="-25000" dirty="0">
                        <a:solidFill>
                          <a:srgbClr val="59AED8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GB" dirty="0">
                            <a:solidFill>
                              <a:schemeClr val="tx1"/>
                            </a:solidFill>
                            <a:latin typeface="STIXMathJax_Main"/>
                          </a:rPr>
                          <m:t>∂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 baseline="-25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dirty="0">
                            <a:solidFill>
                              <a:schemeClr val="tx1"/>
                            </a:solidFill>
                            <a:latin typeface="STIXMathJax_Main"/>
                          </a:rPr>
                          <m:t>∂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den>
                    </m:f>
                    <m:r>
                      <m:rPr>
                        <m:nor/>
                      </m:rPr>
                      <a:rPr lang="en-US" dirty="0">
                        <a:solidFill>
                          <a:srgbClr val="1A1D33"/>
                        </a:solidFill>
                        <a:latin typeface="STIXMathJax_Main"/>
                      </a:rPr>
                      <m:t>x</m:t>
                    </m:r>
                    <m:r>
                      <m:rPr>
                        <m:nor/>
                      </m:rPr>
                      <a:rPr lang="en-US" baseline="-25000" dirty="0">
                        <a:solidFill>
                          <a:srgbClr val="1A1D33"/>
                        </a:solidFill>
                        <a:latin typeface="STIXMathJax_Main"/>
                      </a:rPr>
                      <m:t>1</m:t>
                    </m:r>
                  </m:oMath>
                </a14:m>
                <a:endParaRPr lang="en-GB" b="1" dirty="0"/>
              </a:p>
              <a:p>
                <a:endParaRPr lang="en-GB" b="1" dirty="0"/>
              </a:p>
              <a:p>
                <a:r>
                  <a:rPr lang="en-US" dirty="0"/>
                  <a:t>We compute this derivative by backpropagating the error through the network.</a:t>
                </a:r>
                <a:endParaRPr lang="en-NL" dirty="0"/>
              </a:p>
              <a:p>
                <a:pPr marL="0" indent="0" algn="ctr">
                  <a:buNone/>
                </a:pPr>
                <a:endParaRPr lang="en-GB" b="1" dirty="0"/>
              </a:p>
              <a:p>
                <a:pPr marL="0" indent="0" algn="ctr">
                  <a:buNone/>
                </a:pPr>
                <a:endParaRPr lang="en-GB" b="1" dirty="0"/>
              </a:p>
              <a:p>
                <a:endParaRPr lang="en-GB" b="1" dirty="0"/>
              </a:p>
              <a:p>
                <a:pPr marL="0" indent="0">
                  <a:buNone/>
                </a:pPr>
                <a:endParaRPr lang="en-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CBBEEF-019E-004E-AEDD-5E74B4E1C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4105" y="1502896"/>
                <a:ext cx="10515600" cy="4351338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utoShape 4" descr="center">
            <a:extLst>
              <a:ext uri="{FF2B5EF4-FFF2-40B4-BE49-F238E27FC236}">
                <a16:creationId xmlns:a16="http://schemas.microsoft.com/office/drawing/2014/main" id="{5F763C2C-E9DA-0746-B491-6BF2A0ABC3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BFFF10-1A14-0A44-93FC-30CA8DEF644E}"/>
              </a:ext>
            </a:extLst>
          </p:cNvPr>
          <p:cNvSpPr/>
          <p:nvPr/>
        </p:nvSpPr>
        <p:spPr>
          <a:xfrm>
            <a:off x="7956176" y="1367522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</a:rPr>
              <a:t>We need to compute </a:t>
            </a:r>
          </a:p>
          <a:p>
            <a:r>
              <a:rPr lang="en-GB" sz="2800" b="1" dirty="0">
                <a:solidFill>
                  <a:srgbClr val="FF0000"/>
                </a:solidFill>
              </a:rPr>
              <a:t>    these gradients</a:t>
            </a:r>
          </a:p>
        </p:txBody>
      </p:sp>
    </p:spTree>
    <p:extLst>
      <p:ext uri="{BB962C8B-B14F-4D97-AF65-F5344CB8AC3E}">
        <p14:creationId xmlns:p14="http://schemas.microsoft.com/office/powerpoint/2010/main" val="3732150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E91D-ECA8-5E4A-A195-1B5C7ED14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Epoch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DDA15-0526-CB48-BA72-EDCDD426B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30" y="3513792"/>
            <a:ext cx="10515600" cy="4351338"/>
          </a:xfrm>
        </p:spPr>
        <p:txBody>
          <a:bodyPr/>
          <a:lstStyle/>
          <a:p>
            <a:r>
              <a:rPr lang="en-GB" dirty="0">
                <a:solidFill>
                  <a:srgbClr val="59AED8"/>
                </a:solidFill>
              </a:rPr>
              <a:t>Forward pass: </a:t>
            </a:r>
            <a:r>
              <a:rPr lang="en-GB" dirty="0"/>
              <a:t>a data sample is passed forward through the network to determine a prediction.</a:t>
            </a:r>
          </a:p>
          <a:p>
            <a:r>
              <a:rPr lang="en-GB" dirty="0">
                <a:solidFill>
                  <a:srgbClr val="59AED8"/>
                </a:solidFill>
              </a:rPr>
              <a:t>Backward pass: </a:t>
            </a:r>
            <a:r>
              <a:rPr lang="en-GB" dirty="0"/>
              <a:t>recursively compute the error backwards from the last layer following the chain-rule and update the weights </a:t>
            </a:r>
            <a:r>
              <a:rPr lang="en-GB" dirty="0" err="1"/>
              <a:t>w.r.t.</a:t>
            </a:r>
            <a:r>
              <a:rPr lang="en-GB" dirty="0"/>
              <a:t> the known target output.</a:t>
            </a:r>
          </a:p>
          <a:p>
            <a:r>
              <a:rPr lang="en-GB" dirty="0">
                <a:solidFill>
                  <a:srgbClr val="59AED8"/>
                </a:solidFill>
              </a:rPr>
              <a:t>Epoch: </a:t>
            </a:r>
            <a:r>
              <a:rPr lang="en-GB" dirty="0"/>
              <a:t>training the neural network with all the training data for one cycle.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18DA8-E3AD-2D4E-9487-EA2E35B39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612" y="449917"/>
            <a:ext cx="6909470" cy="29790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9D1AF1-AFC6-D04F-AB89-92A67B2ED5EF}"/>
              </a:ext>
            </a:extLst>
          </p:cNvPr>
          <p:cNvSpPr txBox="1"/>
          <p:nvPr/>
        </p:nvSpPr>
        <p:spPr>
          <a:xfrm>
            <a:off x="9937376" y="1546411"/>
            <a:ext cx="110265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cy-GB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ŷ</a:t>
            </a:r>
            <a:endParaRPr lang="en-GB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15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FE74-4733-CE48-A288-8A56BA12E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Forward pass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E7F67-8CEF-4141-9987-50CB54B1F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dirty="0"/>
              <a:t>Feed data through the network.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C4CD07-22F8-B947-ABB0-7463089CC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360" y="2707340"/>
            <a:ext cx="7841279" cy="32900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B9D7C0-7C9F-9A4D-802D-9885DA99309A}"/>
              </a:ext>
            </a:extLst>
          </p:cNvPr>
          <p:cNvSpPr txBox="1"/>
          <p:nvPr/>
        </p:nvSpPr>
        <p:spPr>
          <a:xfrm>
            <a:off x="9582560" y="4011566"/>
            <a:ext cx="110265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cy-GB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ŷ</a:t>
            </a:r>
            <a:endParaRPr lang="en-GB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227FD6-BA31-B84F-9EA2-ADEB578AA815}"/>
              </a:ext>
            </a:extLst>
          </p:cNvPr>
          <p:cNvSpPr txBox="1"/>
          <p:nvPr/>
        </p:nvSpPr>
        <p:spPr>
          <a:xfrm>
            <a:off x="5593976" y="2707340"/>
            <a:ext cx="1788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^</a:t>
            </a:r>
          </a:p>
        </p:txBody>
      </p:sp>
    </p:spTree>
    <p:extLst>
      <p:ext uri="{BB962C8B-B14F-4D97-AF65-F5344CB8AC3E}">
        <p14:creationId xmlns:p14="http://schemas.microsoft.com/office/powerpoint/2010/main" val="4005464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7EA51-DDA3-DB4D-AD88-1C4DC4522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ED493-BC8A-8540-AA3E-183198ACF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NL" b="1" dirty="0">
                <a:solidFill>
                  <a:srgbClr val="59AED8"/>
                </a:solidFill>
              </a:rPr>
              <a:t>Goal: </a:t>
            </a:r>
            <a:r>
              <a:rPr lang="en-NL" dirty="0"/>
              <a:t>Build an intuition into how neural networks works and get familiar with the associated vocabulary.</a:t>
            </a:r>
            <a:endParaRPr lang="en-NL" b="1" dirty="0"/>
          </a:p>
          <a:p>
            <a:pPr marL="0" indent="0">
              <a:buNone/>
            </a:pPr>
            <a:endParaRPr lang="en-NL" b="1" dirty="0"/>
          </a:p>
          <a:p>
            <a:pPr marL="0" indent="0">
              <a:buNone/>
            </a:pPr>
            <a:r>
              <a:rPr lang="en-NL" b="1" dirty="0">
                <a:solidFill>
                  <a:srgbClr val="59AED8"/>
                </a:solidFill>
              </a:rPr>
              <a:t>Program:</a:t>
            </a:r>
            <a:endParaRPr lang="en-NL" dirty="0">
              <a:solidFill>
                <a:srgbClr val="59AED8"/>
              </a:solidFill>
            </a:endParaRPr>
          </a:p>
          <a:p>
            <a:pPr lvl="1"/>
            <a:r>
              <a:rPr lang="en-NL" dirty="0"/>
              <a:t>Intutiton to neural neworks</a:t>
            </a:r>
          </a:p>
          <a:p>
            <a:pPr lvl="1"/>
            <a:r>
              <a:rPr lang="en-NL" dirty="0"/>
              <a:t>The anatomy of a network</a:t>
            </a:r>
          </a:p>
          <a:p>
            <a:pPr lvl="1"/>
            <a:r>
              <a:rPr lang="en-NL" dirty="0"/>
              <a:t>The training process (gradient descent)</a:t>
            </a:r>
          </a:p>
          <a:p>
            <a:pPr lvl="1"/>
            <a:r>
              <a:rPr lang="en-NL" dirty="0"/>
              <a:t>Backpropagation</a:t>
            </a:r>
          </a:p>
        </p:txBody>
      </p:sp>
    </p:spTree>
    <p:extLst>
      <p:ext uri="{BB962C8B-B14F-4D97-AF65-F5344CB8AC3E}">
        <p14:creationId xmlns:p14="http://schemas.microsoft.com/office/powerpoint/2010/main" val="1209274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FE74-4733-CE48-A288-8A56BA12E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Forward pass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E7F67-8CEF-4141-9987-50CB54B1F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dirty="0"/>
              <a:t>Feed data through the network.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C4CD07-22F8-B947-ABB0-7463089CC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360" y="2707340"/>
            <a:ext cx="7841279" cy="32900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CED120-3910-9A43-98B6-19F932C9F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735" y="2707340"/>
            <a:ext cx="7600910" cy="31891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D7125B-B3B5-824B-9DC1-F4C25094976D}"/>
              </a:ext>
            </a:extLst>
          </p:cNvPr>
          <p:cNvSpPr txBox="1"/>
          <p:nvPr/>
        </p:nvSpPr>
        <p:spPr>
          <a:xfrm>
            <a:off x="9465309" y="3886200"/>
            <a:ext cx="110265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cy-GB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ŷ</a:t>
            </a:r>
            <a:endParaRPr lang="en-GB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FA988B-A78D-0F4A-A7F6-9B8DAA3AACFE}"/>
              </a:ext>
            </a:extLst>
          </p:cNvPr>
          <p:cNvSpPr txBox="1"/>
          <p:nvPr/>
        </p:nvSpPr>
        <p:spPr>
          <a:xfrm>
            <a:off x="5634317" y="2707340"/>
            <a:ext cx="1788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^</a:t>
            </a:r>
          </a:p>
        </p:txBody>
      </p:sp>
    </p:spTree>
    <p:extLst>
      <p:ext uri="{BB962C8B-B14F-4D97-AF65-F5344CB8AC3E}">
        <p14:creationId xmlns:p14="http://schemas.microsoft.com/office/powerpoint/2010/main" val="481819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C6A44-41F8-7241-85B4-6F132B15D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Compute the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9A4853-4012-CD44-A9F1-D0A82F1B3D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NL" dirty="0"/>
                  <a:t>For example,</a:t>
                </a:r>
              </a:p>
              <a:p>
                <a:pPr marL="0" indent="0">
                  <a:buNone/>
                </a:pPr>
                <a:r>
                  <a:rPr lang="en-NL" dirty="0"/>
                  <a:t>	</a:t>
                </a:r>
                <a:r>
                  <a:rPr lang="en-GB" dirty="0"/>
                  <a:t>loss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GB" b="1" dirty="0"/>
                          <m:t>𝑦</m:t>
                        </m:r>
                        <m:r>
                          <m:rPr>
                            <m:nor/>
                          </m:rPr>
                          <a:rPr lang="en-GB" b="1" dirty="0"/>
                          <m:t> − </m:t>
                        </m:r>
                        <m:r>
                          <m:rPr>
                            <m:nor/>
                          </m:rPr>
                          <a:rPr lang="cy-GB" i="1" dirty="0"/>
                          <m:t>ŷ</m:t>
                        </m:r>
                      </m:e>
                    </m:d>
                  </m:oMath>
                </a14:m>
                <a:r>
                  <a:rPr lang="en-GB" baseline="30000" dirty="0"/>
                  <a:t>2</a:t>
                </a:r>
                <a:endParaRPr lang="en-GB" dirty="0"/>
              </a:p>
              <a:p>
                <a:pPr marL="0" indent="0">
                  <a:buNone/>
                </a:pPr>
                <a:endParaRPr lang="en-NL" dirty="0"/>
              </a:p>
              <a:p>
                <a:pPr marL="0" indent="0">
                  <a:buNone/>
                </a:pPr>
                <a:r>
                  <a:rPr lang="en-NL" dirty="0"/>
                  <a:t>Then we can compute the error rate </a:t>
                </a:r>
                <a:r>
                  <a:rPr lang="en-NL" dirty="0">
                    <a:solidFill>
                      <a:srgbClr val="1A1D33"/>
                    </a:solidFill>
                    <a:latin typeface="STIXMathJax_Normal-italic"/>
                  </a:rPr>
                  <a:t>𝛿 </a:t>
                </a:r>
                <a:r>
                  <a:rPr lang="en-NL" dirty="0"/>
                  <a:t>=</a:t>
                </a:r>
                <a:r>
                  <a:rPr lang="en-NL" dirty="0">
                    <a:solidFill>
                      <a:srgbClr val="1A1D33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NL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NL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dirty="0" smtClean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𝑙𝑜𝑠𝑠</m:t>
                        </m:r>
                      </m:num>
                      <m:den>
                        <m:r>
                          <a:rPr lang="en-NL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cy-GB" i="1" dirty="0"/>
                          <m:t>ŷ</m:t>
                        </m:r>
                      </m:den>
                    </m:f>
                  </m:oMath>
                </a14:m>
                <a:r>
                  <a:rPr lang="en-NL" dirty="0"/>
                  <a:t> </a:t>
                </a:r>
              </a:p>
              <a:p>
                <a:pPr marL="0" indent="0">
                  <a:buNone/>
                </a:pPr>
                <a:r>
                  <a:rPr lang="en-NL" dirty="0"/>
                  <a:t>	</a:t>
                </a:r>
                <a:r>
                  <a:rPr lang="en-NL" dirty="0">
                    <a:solidFill>
                      <a:srgbClr val="1A1D33"/>
                    </a:solidFill>
                    <a:latin typeface="STIXMathJax_Normal-italic"/>
                  </a:rPr>
                  <a:t> 𝛿 </a:t>
                </a:r>
                <a:r>
                  <a:rPr lang="en-NL" dirty="0"/>
                  <a:t>=</a:t>
                </a:r>
                <a:r>
                  <a:rPr lang="en-NL" dirty="0">
                    <a:solidFill>
                      <a:srgbClr val="1A1D33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NL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NL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dirty="0" smtClean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𝑙𝑜𝑠𝑠</m:t>
                        </m:r>
                      </m:num>
                      <m:den>
                        <m:r>
                          <a:rPr lang="en-NL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cy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ŷ</m:t>
                        </m:r>
                      </m:den>
                    </m:f>
                  </m:oMath>
                </a14:m>
                <a:r>
                  <a:rPr lang="en-NL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NL" dirty="0"/>
                  <a:t>= -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GB" b="1" dirty="0"/>
                          <m:t>𝑦</m:t>
                        </m:r>
                        <m:r>
                          <m:rPr>
                            <m:nor/>
                          </m:rPr>
                          <a:rPr lang="en-GB" b="1" dirty="0"/>
                          <m:t> − </m:t>
                        </m:r>
                        <m:r>
                          <m:rPr>
                            <m:nor/>
                          </m:rPr>
                          <a:rPr lang="cy-GB" i="1" dirty="0"/>
                          <m:t>ŷ</m:t>
                        </m:r>
                      </m:e>
                    </m:d>
                  </m:oMath>
                </a14:m>
                <a:endParaRPr lang="en-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9A4853-4012-CD44-A9F1-D0A82F1B3D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18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218C0-FABD-1546-A546-2DB27F506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83" y="68849"/>
            <a:ext cx="10515600" cy="1325563"/>
          </a:xfrm>
        </p:spPr>
        <p:txBody>
          <a:bodyPr/>
          <a:lstStyle/>
          <a:p>
            <a:r>
              <a:rPr lang="en-NL" dirty="0"/>
              <a:t>Backpropgation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A3E7C-9D17-DB46-8E03-CCDDE1863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683" y="1162574"/>
            <a:ext cx="10515600" cy="542781"/>
          </a:xfrm>
        </p:spPr>
        <p:txBody>
          <a:bodyPr/>
          <a:lstStyle/>
          <a:p>
            <a:pPr marL="0" indent="0">
              <a:buNone/>
            </a:pPr>
            <a:r>
              <a:rPr lang="en-NL" dirty="0"/>
              <a:t>Local error contribution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6E655B-9FA5-C542-8959-3BD2C3963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588" y="3591485"/>
            <a:ext cx="6988823" cy="32665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4FD4147-A27E-1945-BCF6-D055AFA676CF}"/>
                  </a:ext>
                </a:extLst>
              </p:cNvPr>
              <p:cNvSpPr/>
              <p:nvPr/>
            </p:nvSpPr>
            <p:spPr>
              <a:xfrm>
                <a:off x="2601588" y="1961099"/>
                <a:ext cx="10980437" cy="7743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NL" sz="2800" dirty="0">
                    <a:solidFill>
                      <a:srgbClr val="1A1D33"/>
                    </a:solidFill>
                    <a:latin typeface="STIXMathJax_Normal-italic"/>
                  </a:rPr>
                  <a:t>𝛿</a:t>
                </a:r>
                <a:r>
                  <a:rPr lang="en-NL" sz="2800" baseline="-25000" dirty="0">
                    <a:solidFill>
                      <a:srgbClr val="1A1D33"/>
                    </a:solidFill>
                    <a:latin typeface="STIXMathJax_Main"/>
                  </a:rPr>
                  <a:t>4</a:t>
                </a:r>
                <a:r>
                  <a:rPr lang="en-NL" sz="2800" dirty="0">
                    <a:solidFill>
                      <a:srgbClr val="1A1D33"/>
                    </a:solidFill>
                    <a:latin typeface="STIXMathJax_Main"/>
                  </a:rPr>
                  <a:t>=</a:t>
                </a:r>
                <a:r>
                  <a:rPr lang="en-NL" sz="2800" dirty="0">
                    <a:solidFill>
                      <a:srgbClr val="1A1D33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NL" sz="28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NL" sz="28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𝑙𝑜𝑠𝑠</m:t>
                        </m:r>
                      </m:num>
                      <m:den>
                        <m:r>
                          <a:rPr lang="en-NL" sz="28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800" i="1" baseline="-25000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NL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NL" sz="28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NL" sz="28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𝑙𝑜𝑠𝑠</m:t>
                        </m:r>
                      </m:num>
                      <m:den>
                        <m:r>
                          <a:rPr lang="en-NL" sz="28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800" i="1" baseline="-25000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f>
                      <m:fPr>
                        <m:ctrlPr>
                          <a:rPr lang="en-NL" sz="28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NL" sz="28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800" i="1" baseline="-25000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28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8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NL" sz="28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28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den>
                    </m:f>
                    <m:f>
                      <m:fPr>
                        <m:ctrlPr>
                          <a:rPr lang="en-NL" sz="28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NL" sz="28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2800" b="0" i="1" dirty="0" smtClean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num>
                      <m:den>
                        <m:r>
                          <a:rPr lang="en-NL" sz="28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800" i="1" baseline="-25000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NL" sz="2800" dirty="0"/>
                  <a:t> = </a:t>
                </a:r>
                <a:r>
                  <a:rPr lang="en-NL" sz="2800" dirty="0">
                    <a:solidFill>
                      <a:srgbClr val="1A1D33"/>
                    </a:solidFill>
                    <a:latin typeface="STIXMathJax_Normal-italic"/>
                  </a:rPr>
                  <a:t>𝛿</a:t>
                </a:r>
                <a:r>
                  <a:rPr lang="en-NL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NL" sz="28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NL" sz="28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800" b="0" i="1" baseline="-25000" dirty="0" smtClean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2800" b="0" i="1" dirty="0" smtClean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dirty="0" smtClean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800" b="0" i="1" dirty="0" smtClean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NL" sz="28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28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den>
                    </m:f>
                    <m:r>
                      <a:rPr lang="en-US" sz="2800" i="1" dirty="0">
                        <a:solidFill>
                          <a:srgbClr val="1A1D33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800" i="1" baseline="-25000" dirty="0">
                        <a:solidFill>
                          <a:srgbClr val="1A1D33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en-NL" sz="28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4FD4147-A27E-1945-BCF6-D055AFA676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588" y="1961099"/>
                <a:ext cx="10980437" cy="774379"/>
              </a:xfrm>
              <a:prstGeom prst="rect">
                <a:avLst/>
              </a:prstGeom>
              <a:blipFill>
                <a:blip r:embed="rId3"/>
                <a:stretch>
                  <a:fillRect l="-1155" b="-806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E32441F-EE9A-104D-86F1-DEB707141F2B}"/>
              </a:ext>
            </a:extLst>
          </p:cNvPr>
          <p:cNvSpPr txBox="1"/>
          <p:nvPr/>
        </p:nvSpPr>
        <p:spPr>
          <a:xfrm>
            <a:off x="9369446" y="4929137"/>
            <a:ext cx="110265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cy-GB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ŷ</a:t>
            </a:r>
            <a:endParaRPr lang="en-GB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69E655-B0E6-6C42-A7C2-86B01F967EC6}"/>
              </a:ext>
            </a:extLst>
          </p:cNvPr>
          <p:cNvSpPr/>
          <p:nvPr/>
        </p:nvSpPr>
        <p:spPr>
          <a:xfrm>
            <a:off x="5593976" y="3429000"/>
            <a:ext cx="2017059" cy="605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EBE05E1-78C8-4244-9FE2-32603DA7789C}"/>
                  </a:ext>
                </a:extLst>
              </p:cNvPr>
              <p:cNvSpPr/>
              <p:nvPr/>
            </p:nvSpPr>
            <p:spPr>
              <a:xfrm>
                <a:off x="7148581" y="2980782"/>
                <a:ext cx="44417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400" dirty="0"/>
                  <a:t>where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cy-GB" sz="2400" i="1" dirty="0"/>
                      <m:t>ŷ</m:t>
                    </m:r>
                  </m:oMath>
                </a14:m>
                <a:r>
                  <a:rPr lang="en-NL" sz="2400" dirty="0"/>
                  <a:t> =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1A1D33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baseline="-25000" dirty="0">
                        <a:solidFill>
                          <a:srgbClr val="1A1D33"/>
                        </a:solidFill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NL" sz="2400" dirty="0"/>
                  <a:t> &amp;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1A1D33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NL" sz="2400" dirty="0"/>
                  <a:t>=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1A1D33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i="1" baseline="-25000" dirty="0">
                        <a:solidFill>
                          <a:srgbClr val="1A1D33"/>
                        </a:solidFill>
                        <a:latin typeface="Cambria Math" panose="02040503050406030204" pitchFamily="18" charset="0"/>
                      </a:rPr>
                      <m:t>46</m:t>
                    </m:r>
                    <m:r>
                      <a:rPr lang="en-US" sz="2400" i="1" dirty="0">
                        <a:solidFill>
                          <a:srgbClr val="1A1D33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baseline="-25000" dirty="0">
                        <a:solidFill>
                          <a:srgbClr val="1A1D33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NL" sz="2400" dirty="0"/>
                  <a:t> +</a:t>
                </a:r>
                <a:r>
                  <a:rPr lang="en-US" sz="2400" dirty="0">
                    <a:solidFill>
                      <a:srgbClr val="1A1D33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1A1D33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i="1" baseline="-25000" dirty="0">
                        <a:solidFill>
                          <a:srgbClr val="1A1D33"/>
                        </a:solidFill>
                        <a:latin typeface="Cambria Math" panose="02040503050406030204" pitchFamily="18" charset="0"/>
                      </a:rPr>
                      <m:t>56 </m:t>
                    </m:r>
                    <m:r>
                      <a:rPr lang="en-US" sz="2400" i="1" dirty="0">
                        <a:solidFill>
                          <a:srgbClr val="1A1D33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baseline="-25000" dirty="0">
                        <a:solidFill>
                          <a:srgbClr val="1A1D33"/>
                        </a:solidFill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NL" sz="2400" dirty="0"/>
                  <a:t>  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EBE05E1-78C8-4244-9FE2-32603DA77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8581" y="2980782"/>
                <a:ext cx="4441729" cy="461665"/>
              </a:xfrm>
              <a:prstGeom prst="rect">
                <a:avLst/>
              </a:prstGeom>
              <a:blipFill>
                <a:blip r:embed="rId4"/>
                <a:stretch>
                  <a:fillRect l="-2286" t="-7895" b="-3157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5500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218C0-FABD-1546-A546-2DB27F506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Backpropgation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A3E7C-9D17-DB46-8E03-CCDDE1863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221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NL" dirty="0"/>
              <a:t>Local error contribution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65CD7C-926A-6F41-B579-3DC0B557D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588" y="2940529"/>
            <a:ext cx="7097050" cy="36256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50F445-14EE-FE49-A326-6FFE1DA43FF5}"/>
              </a:ext>
            </a:extLst>
          </p:cNvPr>
          <p:cNvSpPr txBox="1"/>
          <p:nvPr/>
        </p:nvSpPr>
        <p:spPr>
          <a:xfrm>
            <a:off x="9423559" y="4585447"/>
            <a:ext cx="110265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cy-GB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ŷ</a:t>
            </a:r>
            <a:endParaRPr lang="en-GB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AB546C-72D5-EC4C-B9A6-822F545A4CCC}"/>
              </a:ext>
            </a:extLst>
          </p:cNvPr>
          <p:cNvSpPr/>
          <p:nvPr/>
        </p:nvSpPr>
        <p:spPr>
          <a:xfrm>
            <a:off x="5271246" y="2747776"/>
            <a:ext cx="2353236" cy="605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134D248-7D3A-7A49-B03F-384D63B550AE}"/>
                  </a:ext>
                </a:extLst>
              </p:cNvPr>
              <p:cNvSpPr/>
              <p:nvPr/>
            </p:nvSpPr>
            <p:spPr>
              <a:xfrm>
                <a:off x="2601588" y="1961099"/>
                <a:ext cx="10980437" cy="8326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NL" sz="2800" dirty="0">
                    <a:solidFill>
                      <a:srgbClr val="1A1D33"/>
                    </a:solidFill>
                    <a:latin typeface="STIXMathJax_Normal-italic"/>
                  </a:rPr>
                  <a:t>𝛿</a:t>
                </a:r>
                <a:r>
                  <a:rPr lang="en-NL" sz="2800" baseline="-25000" dirty="0">
                    <a:solidFill>
                      <a:srgbClr val="1A1D33"/>
                    </a:solidFill>
                    <a:latin typeface="STIXMathJax_Main"/>
                  </a:rPr>
                  <a:t>1</a:t>
                </a:r>
                <a:r>
                  <a:rPr lang="en-NL" sz="2800" dirty="0">
                    <a:solidFill>
                      <a:srgbClr val="1A1D33"/>
                    </a:solidFill>
                    <a:latin typeface="STIXMathJax_Main"/>
                  </a:rPr>
                  <a:t>=</a:t>
                </a:r>
                <a:r>
                  <a:rPr lang="en-NL" sz="2800" dirty="0">
                    <a:solidFill>
                      <a:srgbClr val="1A1D33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NL" sz="28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NL" sz="28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𝑙𝑜𝑠𝑠</m:t>
                        </m:r>
                      </m:num>
                      <m:den>
                        <m:r>
                          <a:rPr lang="en-NL" sz="28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800" b="0" i="1" baseline="-25000" dirty="0" smtClean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NL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NL" sz="28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NL" sz="28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𝑙𝑜𝑠𝑠</m:t>
                        </m:r>
                      </m:num>
                      <m:den>
                        <m:r>
                          <a:rPr lang="en-NL" sz="28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cy-GB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ŷ</m:t>
                        </m:r>
                      </m:den>
                    </m:f>
                  </m:oMath>
                </a14:m>
                <a:r>
                  <a:rPr lang="en-NL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NL" sz="28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NL" sz="28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cy-GB" sz="2800" i="1" dirty="0"/>
                          <m:t>ŷ</m:t>
                        </m:r>
                      </m:num>
                      <m:den>
                        <m:r>
                          <a:rPr lang="en-NL" sz="28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28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den>
                    </m:f>
                    <m:f>
                      <m:fPr>
                        <m:ctrlPr>
                          <a:rPr lang="en-NL" sz="28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NL" sz="28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2800" b="0" i="1" dirty="0" smtClean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num>
                      <m:den>
                        <m:r>
                          <a:rPr lang="en-NL" sz="28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800" i="1" baseline="-25000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NL" sz="2800" dirty="0"/>
                  <a:t> = </a:t>
                </a:r>
                <a:r>
                  <a:rPr lang="en-NL" sz="2800" dirty="0">
                    <a:solidFill>
                      <a:srgbClr val="1A1D33"/>
                    </a:solidFill>
                    <a:latin typeface="STIXMathJax_Normal-italic"/>
                  </a:rPr>
                  <a:t>𝛿</a:t>
                </a:r>
                <a:r>
                  <a:rPr lang="en-NL" sz="2800" baseline="-25000" dirty="0">
                    <a:solidFill>
                      <a:srgbClr val="1A1D33"/>
                    </a:solidFill>
                    <a:latin typeface="STIXMathJax_Main"/>
                  </a:rPr>
                  <a:t>4</a:t>
                </a:r>
                <a:r>
                  <a:rPr lang="en-NL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NL" sz="28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NL" sz="28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800" b="0" i="1" baseline="-25000" dirty="0" smtClean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800" b="0" i="1" dirty="0" smtClean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dirty="0" smtClean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800" b="0" i="1" dirty="0" smtClean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NL" sz="28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28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den>
                    </m:f>
                    <m:r>
                      <a:rPr lang="en-US" sz="2800" i="1" dirty="0">
                        <a:solidFill>
                          <a:srgbClr val="1A1D33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800" b="0" i="1" baseline="-25000" dirty="0" smtClean="0">
                        <a:solidFill>
                          <a:srgbClr val="1A1D33"/>
                        </a:solidFill>
                        <a:latin typeface="Cambria Math" panose="02040503050406030204" pitchFamily="18" charset="0"/>
                      </a:rPr>
                      <m:t>14 </m:t>
                    </m:r>
                  </m:oMath>
                </a14:m>
                <a:r>
                  <a:rPr lang="en-NL" sz="2800" dirty="0"/>
                  <a:t>+ </a:t>
                </a:r>
                <a:r>
                  <a:rPr lang="en-NL" sz="2800" dirty="0">
                    <a:solidFill>
                      <a:srgbClr val="1A1D33"/>
                    </a:solidFill>
                    <a:latin typeface="STIXMathJax_Normal-italic"/>
                  </a:rPr>
                  <a:t>𝛿</a:t>
                </a:r>
                <a:r>
                  <a:rPr lang="en-NL" sz="2800" baseline="-25000" dirty="0">
                    <a:solidFill>
                      <a:srgbClr val="1A1D33"/>
                    </a:solidFill>
                    <a:latin typeface="STIXMathJax_Main"/>
                  </a:rPr>
                  <a:t>5</a:t>
                </a:r>
                <a:r>
                  <a:rPr lang="en-NL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NL" sz="28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NL" sz="28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800" b="0" i="1" baseline="-25000" dirty="0" smtClean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8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8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NL" sz="28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lang="en-US" sz="2800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den>
                    </m:f>
                    <m:r>
                      <a:rPr lang="en-US" sz="2800" i="1" dirty="0">
                        <a:solidFill>
                          <a:srgbClr val="1A1D33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800" i="1" baseline="-25000" dirty="0">
                        <a:solidFill>
                          <a:srgbClr val="1A1D33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b="0" i="1" baseline="-25000" dirty="0" smtClean="0">
                        <a:solidFill>
                          <a:srgbClr val="1A1D33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en-NL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134D248-7D3A-7A49-B03F-384D63B550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588" y="1961099"/>
                <a:ext cx="10980437" cy="832600"/>
              </a:xfrm>
              <a:prstGeom prst="rect">
                <a:avLst/>
              </a:prstGeom>
              <a:blipFill>
                <a:blip r:embed="rId3"/>
                <a:stretch>
                  <a:fillRect l="-1155" b="-1515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830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71E0B-5D92-7343-B873-98BB08D5F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Backpropagation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CBBEEF-019E-004E-AEDD-5E74B4E1C6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4105" y="1502896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Previously we saw that </a:t>
                </a:r>
              </a:p>
              <a:p>
                <a:endParaRPr lang="en-GB" b="1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𝑙𝑜𝑠𝑠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dirty="0">
                            <a:solidFill>
                              <a:srgbClr val="1A1D33"/>
                            </a:solidFill>
                            <a:latin typeface="STIXMathJax_Main"/>
                          </a:rPr>
                          <m:t>∂</m:t>
                        </m:r>
                        <m:r>
                          <m:rPr>
                            <m:nor/>
                          </m:rPr>
                          <a:rPr lang="en-GB" dirty="0">
                            <a:solidFill>
                              <a:srgbClr val="1A1D33"/>
                            </a:solidFill>
                            <a:latin typeface="STIXMathJax_Normal-italic"/>
                          </a:rPr>
                          <m:t>𝑤</m:t>
                        </m:r>
                        <m:r>
                          <m:rPr>
                            <m:nor/>
                          </m:rPr>
                          <a:rPr lang="en-GB" baseline="-25000" dirty="0">
                            <a:solidFill>
                              <a:srgbClr val="1A1D33"/>
                            </a:solidFill>
                            <a:latin typeface="STIXMathJax_Main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GB" baseline="-25000" dirty="0">
                            <a:solidFill>
                              <a:srgbClr val="1A1D33"/>
                            </a:solidFill>
                            <a:latin typeface="STIXMathJax_Normal-italic"/>
                          </a:rPr>
                          <m:t>𝑥</m:t>
                        </m:r>
                        <m:r>
                          <m:rPr>
                            <m:nor/>
                          </m:rPr>
                          <a:rPr lang="en-GB" baseline="-25000" dirty="0">
                            <a:solidFill>
                              <a:srgbClr val="1A1D33"/>
                            </a:solidFill>
                            <a:latin typeface="STIXMathJax_Main"/>
                          </a:rPr>
                          <m:t>1)1</m:t>
                        </m:r>
                      </m:den>
                    </m:f>
                  </m:oMath>
                </a14:m>
                <a:r>
                  <a:rPr lang="en-GB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𝑙𝑜𝑠𝑠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dirty="0">
                            <a:solidFill>
                              <a:srgbClr val="1A1D33"/>
                            </a:solidFill>
                            <a:latin typeface="STIXMathJax_Main"/>
                          </a:rPr>
                          <m:t>∂</m:t>
                        </m:r>
                        <m:r>
                          <a:rPr lang="en-US" b="0" i="1" dirty="0" smtClean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baseline="-25000" dirty="0" smtClean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dirty="0" smtClean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dirty="0" smtClean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GB" i="1" baseline="-25000" dirty="0">
                        <a:solidFill>
                          <a:srgbClr val="1A1D33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GB" dirty="0">
                            <a:solidFill>
                              <a:srgbClr val="1A1D33"/>
                            </a:solidFill>
                            <a:latin typeface="STIXMathJax_Main"/>
                          </a:rPr>
                          <m:t>∂</m:t>
                        </m:r>
                        <m:r>
                          <a:rPr lang="en-US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 baseline="-25000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dirty="0">
                            <a:solidFill>
                              <a:srgbClr val="1A1D33"/>
                            </a:solidFill>
                            <a:latin typeface="STIXMathJax_Main"/>
                          </a:rPr>
                          <m:t>∂</m:t>
                        </m:r>
                        <m:r>
                          <a:rPr lang="en-US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den>
                    </m:f>
                    <m:r>
                      <m:rPr>
                        <m:nor/>
                      </m:rPr>
                      <a:rPr lang="en-GB" dirty="0">
                        <a:solidFill>
                          <a:srgbClr val="1A1D33"/>
                        </a:solidFill>
                        <a:latin typeface="STIXMathJax_Normal-italic"/>
                      </a:rPr>
                      <m:t>𝑤</m:t>
                    </m:r>
                    <m:r>
                      <m:rPr>
                        <m:nor/>
                      </m:rPr>
                      <a:rPr lang="en-GB" baseline="-25000" dirty="0">
                        <a:solidFill>
                          <a:srgbClr val="1A1D33"/>
                        </a:solidFill>
                        <a:latin typeface="STIXMathJax_Main"/>
                      </a:rPr>
                      <m:t>(</m:t>
                    </m:r>
                    <m:r>
                      <m:rPr>
                        <m:nor/>
                      </m:rPr>
                      <a:rPr lang="en-GB" baseline="-25000" dirty="0">
                        <a:solidFill>
                          <a:srgbClr val="1A1D33"/>
                        </a:solidFill>
                        <a:latin typeface="STIXMathJax_Normal-italic"/>
                      </a:rPr>
                      <m:t>𝑥</m:t>
                    </m:r>
                    <m:r>
                      <m:rPr>
                        <m:nor/>
                      </m:rPr>
                      <a:rPr lang="en-GB" baseline="-25000" dirty="0">
                        <a:solidFill>
                          <a:srgbClr val="1A1D33"/>
                        </a:solidFill>
                        <a:latin typeface="STIXMathJax_Main"/>
                      </a:rPr>
                      <m:t>1)1</m:t>
                    </m:r>
                  </m:oMath>
                </a14:m>
                <a:endParaRPr lang="en-GB" b="1" baseline="-25000" dirty="0">
                  <a:solidFill>
                    <a:srgbClr val="1A1D33"/>
                  </a:solidFill>
                  <a:latin typeface="Museo" panose="02000000000000000000" pitchFamily="2" charset="77"/>
                </a:endParaRPr>
              </a:p>
              <a:p>
                <a:endParaRPr lang="en-GB" b="1" baseline="-25000" dirty="0">
                  <a:solidFill>
                    <a:srgbClr val="1A1D33"/>
                  </a:solidFill>
                  <a:latin typeface="Museo" panose="02000000000000000000" pitchFamily="2" charset="77"/>
                </a:endParaRPr>
              </a:p>
              <a:p>
                <a:pPr marL="0" indent="0">
                  <a:buNone/>
                </a:pPr>
                <a:br>
                  <a:rPr lang="en-GB" dirty="0"/>
                </a:br>
                <a:endParaRPr lang="en-GB" b="1" dirty="0"/>
              </a:p>
              <a:p>
                <a:endParaRPr lang="en-GB" b="1" dirty="0"/>
              </a:p>
              <a:p>
                <a:endParaRPr lang="en-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CBBEEF-019E-004E-AEDD-5E74B4E1C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4105" y="1502896"/>
                <a:ext cx="10515600" cy="4351338"/>
              </a:xfrm>
              <a:blipFill>
                <a:blip r:embed="rId2"/>
                <a:stretch>
                  <a:fillRect l="-1206" t="-233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74854B0-13E0-9144-999A-FAABD8256E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60"/>
          <a:stretch/>
        </p:blipFill>
        <p:spPr>
          <a:xfrm>
            <a:off x="4787153" y="3483141"/>
            <a:ext cx="7310718" cy="3374859"/>
          </a:xfrm>
          <a:prstGeom prst="rect">
            <a:avLst/>
          </a:prstGeom>
        </p:spPr>
      </p:pic>
      <p:sp>
        <p:nvSpPr>
          <p:cNvPr id="6" name="AutoShape 4" descr="center">
            <a:extLst>
              <a:ext uri="{FF2B5EF4-FFF2-40B4-BE49-F238E27FC236}">
                <a16:creationId xmlns:a16="http://schemas.microsoft.com/office/drawing/2014/main" id="{5F763C2C-E9DA-0746-B491-6BF2A0ABC3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D5C9F6-F0A9-4C40-8861-E23D93120FCA}"/>
              </a:ext>
            </a:extLst>
          </p:cNvPr>
          <p:cNvSpPr txBox="1"/>
          <p:nvPr/>
        </p:nvSpPr>
        <p:spPr>
          <a:xfrm>
            <a:off x="8054784" y="3473819"/>
            <a:ext cx="1788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^</a:t>
            </a:r>
          </a:p>
        </p:txBody>
      </p:sp>
    </p:spTree>
    <p:extLst>
      <p:ext uri="{BB962C8B-B14F-4D97-AF65-F5344CB8AC3E}">
        <p14:creationId xmlns:p14="http://schemas.microsoft.com/office/powerpoint/2010/main" val="181016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88013-3A94-DA48-A5FD-87546041E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Backpropagation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58CAF8-A03F-BC40-AB18-9B9DD4BC07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NL" dirty="0"/>
                  <a:t>Thus,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𝑙𝑜𝑠𝑠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dirty="0">
                            <a:solidFill>
                              <a:srgbClr val="1A1D33"/>
                            </a:solidFill>
                            <a:latin typeface="STIXMathJax_Main"/>
                          </a:rPr>
                          <m:t>∂</m:t>
                        </m:r>
                        <m:r>
                          <m:rPr>
                            <m:nor/>
                          </m:rPr>
                          <a:rPr lang="en-GB" dirty="0">
                            <a:solidFill>
                              <a:srgbClr val="1A1D33"/>
                            </a:solidFill>
                            <a:latin typeface="STIXMathJax_Normal-italic"/>
                          </a:rPr>
                          <m:t>𝑤</m:t>
                        </m:r>
                        <m:r>
                          <m:rPr>
                            <m:nor/>
                          </m:rPr>
                          <a:rPr lang="en-GB" baseline="-25000" dirty="0">
                            <a:solidFill>
                              <a:srgbClr val="1A1D33"/>
                            </a:solidFill>
                            <a:latin typeface="STIXMathJax_Main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GB" baseline="-25000" dirty="0">
                            <a:solidFill>
                              <a:srgbClr val="1A1D33"/>
                            </a:solidFill>
                            <a:latin typeface="STIXMathJax_Normal-italic"/>
                          </a:rPr>
                          <m:t>𝑥</m:t>
                        </m:r>
                        <m:r>
                          <m:rPr>
                            <m:nor/>
                          </m:rPr>
                          <a:rPr lang="en-GB" baseline="-25000" dirty="0">
                            <a:solidFill>
                              <a:srgbClr val="1A1D33"/>
                            </a:solidFill>
                            <a:latin typeface="STIXMathJax_Main"/>
                          </a:rPr>
                          <m:t>1)1</m:t>
                        </m:r>
                      </m:den>
                    </m:f>
                  </m:oMath>
                </a14:m>
                <a:r>
                  <a:rPr lang="en-GB" dirty="0"/>
                  <a:t>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L" dirty="0">
                        <a:solidFill>
                          <a:srgbClr val="1A1D33"/>
                        </a:solidFill>
                        <a:latin typeface="STIXMathJax_Normal-italic"/>
                      </a:rPr>
                      <m:t>𝛿</m:t>
                    </m:r>
                    <m:r>
                      <m:rPr>
                        <m:nor/>
                      </m:rPr>
                      <a:rPr lang="en-NL" baseline="-25000" dirty="0">
                        <a:solidFill>
                          <a:srgbClr val="1A1D33"/>
                        </a:solidFill>
                        <a:latin typeface="STIXMathJax_Main"/>
                      </a:rPr>
                      <m:t>1</m:t>
                    </m:r>
                    <m:f>
                      <m:fPr>
                        <m:ctrlPr>
                          <a:rPr lang="en-GB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GB" dirty="0">
                            <a:solidFill>
                              <a:srgbClr val="1A1D33"/>
                            </a:solidFill>
                            <a:latin typeface="STIXMathJax_Main"/>
                          </a:rPr>
                          <m:t>∂</m:t>
                        </m:r>
                        <m:r>
                          <a:rPr lang="en-US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 baseline="-25000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dirty="0">
                            <a:solidFill>
                              <a:srgbClr val="1A1D33"/>
                            </a:solidFill>
                            <a:latin typeface="STIXMathJax_Main"/>
                          </a:rPr>
                          <m:t>∂</m:t>
                        </m:r>
                        <m:r>
                          <a:rPr lang="en-US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den>
                    </m:f>
                    <m:r>
                      <a:rPr lang="en-GB" i="1" baseline="-25000" dirty="0">
                        <a:solidFill>
                          <a:srgbClr val="1A1D33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rgbClr val="1A1D33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baseline="-25000" dirty="0" smtClean="0">
                        <a:solidFill>
                          <a:srgbClr val="1A1D33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NL" baseline="-25000" dirty="0"/>
              </a:p>
              <a:p>
                <a:pPr marL="0" indent="0">
                  <a:buNone/>
                </a:pPr>
                <a:endParaRPr lang="en-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58CAF8-A03F-BC40-AB18-9B9DD4BC07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16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0C2933E-888D-CA4C-BFA2-AC7F962954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60"/>
          <a:stretch/>
        </p:blipFill>
        <p:spPr>
          <a:xfrm>
            <a:off x="4787153" y="3483141"/>
            <a:ext cx="7310718" cy="33748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AC3158-928D-FB49-92A6-C6D40673E290}"/>
              </a:ext>
            </a:extLst>
          </p:cNvPr>
          <p:cNvSpPr txBox="1"/>
          <p:nvPr/>
        </p:nvSpPr>
        <p:spPr>
          <a:xfrm>
            <a:off x="8054784" y="3473819"/>
            <a:ext cx="1788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^</a:t>
            </a:r>
          </a:p>
        </p:txBody>
      </p:sp>
    </p:spTree>
    <p:extLst>
      <p:ext uri="{BB962C8B-B14F-4D97-AF65-F5344CB8AC3E}">
        <p14:creationId xmlns:p14="http://schemas.microsoft.com/office/powerpoint/2010/main" val="3414379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1F843-B220-0E48-B6A4-5FEB76B62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Backpropagation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053383-67C6-C848-8317-10837864F9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NL" dirty="0"/>
                  <a:t>We can then optimise weight using gradient descent, e.g.</a:t>
                </a: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A1D33"/>
                    </a:solidFill>
                    <a:latin typeface="STIXMathJax_Normal-italic"/>
                  </a:rPr>
                  <a:t>𝑤</a:t>
                </a:r>
                <a:r>
                  <a:rPr lang="en-GB" dirty="0">
                    <a:solidFill>
                      <a:srgbClr val="1A1D33"/>
                    </a:solidFill>
                    <a:latin typeface="STIXMathJax_Variants"/>
                  </a:rPr>
                  <a:t>′</a:t>
                </a:r>
                <a:r>
                  <a:rPr lang="en-GB" baseline="-25000" dirty="0">
                    <a:solidFill>
                      <a:srgbClr val="1A1D33"/>
                    </a:solidFill>
                    <a:latin typeface="STIXMathJax_Main"/>
                  </a:rPr>
                  <a:t>(</a:t>
                </a:r>
                <a:r>
                  <a:rPr lang="en-GB" baseline="-25000" dirty="0">
                    <a:solidFill>
                      <a:srgbClr val="1A1D33"/>
                    </a:solidFill>
                    <a:latin typeface="STIXMathJax_Normal-italic"/>
                  </a:rPr>
                  <a:t>𝑥</a:t>
                </a:r>
                <a:r>
                  <a:rPr lang="en-GB" baseline="-25000" dirty="0">
                    <a:solidFill>
                      <a:srgbClr val="1A1D33"/>
                    </a:solidFill>
                    <a:latin typeface="STIXMathJax_Main"/>
                  </a:rPr>
                  <a:t>1)1</a:t>
                </a:r>
                <a:r>
                  <a:rPr lang="en-GB" dirty="0">
                    <a:solidFill>
                      <a:srgbClr val="1A1D33"/>
                    </a:solidFill>
                    <a:latin typeface="STIXMathJax_Main"/>
                  </a:rPr>
                  <a:t>=</a:t>
                </a:r>
                <a:r>
                  <a:rPr lang="en-GB" dirty="0">
                    <a:solidFill>
                      <a:srgbClr val="1A1D33"/>
                    </a:solidFill>
                    <a:latin typeface="STIXMathJax_Normal-italic"/>
                  </a:rPr>
                  <a:t>𝑤</a:t>
                </a:r>
                <a:r>
                  <a:rPr lang="en-GB" baseline="-25000" dirty="0">
                    <a:solidFill>
                      <a:srgbClr val="1A1D33"/>
                    </a:solidFill>
                    <a:latin typeface="STIXMathJax_Main"/>
                  </a:rPr>
                  <a:t>(</a:t>
                </a:r>
                <a:r>
                  <a:rPr lang="en-GB" baseline="-25000" dirty="0">
                    <a:solidFill>
                      <a:srgbClr val="1A1D33"/>
                    </a:solidFill>
                    <a:latin typeface="STIXMathJax_Normal-italic"/>
                  </a:rPr>
                  <a:t>𝑥</a:t>
                </a:r>
                <a:r>
                  <a:rPr lang="en-GB" baseline="-25000" dirty="0">
                    <a:solidFill>
                      <a:srgbClr val="1A1D33"/>
                    </a:solidFill>
                    <a:latin typeface="STIXMathJax_Main"/>
                  </a:rPr>
                  <a:t>1)1 </a:t>
                </a:r>
                <a:r>
                  <a:rPr lang="en-GB" dirty="0">
                    <a:solidFill>
                      <a:srgbClr val="1A1D33"/>
                    </a:solidFill>
                    <a:latin typeface="STIXMathJax_Main"/>
                  </a:rPr>
                  <a:t>− </a:t>
                </a:r>
                <a:r>
                  <a:rPr lang="en-GB" dirty="0">
                    <a:solidFill>
                      <a:srgbClr val="1A1D33"/>
                    </a:solidFill>
                    <a:latin typeface="STIXMathJax_Normal-italic"/>
                  </a:rPr>
                  <a:t>𝜂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L" dirty="0">
                        <a:solidFill>
                          <a:srgbClr val="1A1D33"/>
                        </a:solidFill>
                        <a:latin typeface="STIXMathJax_Normal-italic"/>
                      </a:rPr>
                      <m:t>𝛿</m:t>
                    </m:r>
                    <m:r>
                      <m:rPr>
                        <m:nor/>
                      </m:rPr>
                      <a:rPr lang="en-NL" baseline="-25000" dirty="0">
                        <a:solidFill>
                          <a:srgbClr val="1A1D33"/>
                        </a:solidFill>
                        <a:latin typeface="STIXMathJax_Main"/>
                      </a:rPr>
                      <m:t>1</m:t>
                    </m:r>
                    <m:f>
                      <m:fPr>
                        <m:ctrlPr>
                          <a:rPr lang="en-GB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GB" dirty="0">
                            <a:solidFill>
                              <a:srgbClr val="1A1D33"/>
                            </a:solidFill>
                            <a:latin typeface="STIXMathJax_Main"/>
                          </a:rPr>
                          <m:t>∂</m:t>
                        </m:r>
                        <m:r>
                          <a:rPr lang="en-US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 baseline="-25000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dirty="0">
                            <a:solidFill>
                              <a:srgbClr val="1A1D33"/>
                            </a:solidFill>
                            <a:latin typeface="STIXMathJax_Main"/>
                          </a:rPr>
                          <m:t>∂</m:t>
                        </m:r>
                        <m:r>
                          <a:rPr lang="en-US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den>
                    </m:f>
                    <m:r>
                      <a:rPr lang="en-GB" i="1" baseline="-25000" dirty="0">
                        <a:solidFill>
                          <a:srgbClr val="1A1D33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rgbClr val="1A1D33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baseline="-25000" dirty="0">
                        <a:solidFill>
                          <a:srgbClr val="1A1D33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NL" dirty="0"/>
              </a:p>
              <a:p>
                <a:pPr marL="0" indent="0">
                  <a:buNone/>
                </a:pPr>
                <a:endParaRPr lang="en-GB" b="1" baseline="-25000" dirty="0">
                  <a:solidFill>
                    <a:srgbClr val="1A1D33"/>
                  </a:solidFill>
                  <a:latin typeface="Museo" panose="02000000000000000000" pitchFamily="2" charset="77"/>
                </a:endParaRPr>
              </a:p>
              <a:p>
                <a:pPr marL="0" indent="0">
                  <a:buNone/>
                </a:pPr>
                <a:endParaRPr lang="en-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053383-67C6-C848-8317-10837864F9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AD7D1901-BFB9-8840-8C40-AD92EF0545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60"/>
          <a:stretch/>
        </p:blipFill>
        <p:spPr>
          <a:xfrm>
            <a:off x="4706471" y="3308329"/>
            <a:ext cx="7310718" cy="337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86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1F843-B220-0E48-B6A4-5FEB76B62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Backpropagation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053383-67C6-C848-8317-10837864F9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NL" dirty="0"/>
                  <a:t>We can then optimise weight using gradient descent, e.g.</a:t>
                </a: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1A1D33"/>
                    </a:solidFill>
                    <a:latin typeface="STIXMathJax_Normal-italic"/>
                  </a:rPr>
                  <a:t>𝑤</a:t>
                </a:r>
                <a:r>
                  <a:rPr lang="en-GB" dirty="0">
                    <a:solidFill>
                      <a:srgbClr val="1A1D33"/>
                    </a:solidFill>
                    <a:latin typeface="STIXMathJax_Variants"/>
                  </a:rPr>
                  <a:t>′</a:t>
                </a:r>
                <a:r>
                  <a:rPr lang="en-GB" baseline="-25000" dirty="0">
                    <a:solidFill>
                      <a:srgbClr val="1A1D33"/>
                    </a:solidFill>
                    <a:latin typeface="STIXMathJax_Normal-italic"/>
                  </a:rPr>
                  <a:t>14</a:t>
                </a:r>
                <a:r>
                  <a:rPr lang="en-GB" dirty="0">
                    <a:solidFill>
                      <a:srgbClr val="1A1D33"/>
                    </a:solidFill>
                    <a:latin typeface="STIXMathJax_Main"/>
                  </a:rPr>
                  <a:t>=</a:t>
                </a:r>
                <a:r>
                  <a:rPr lang="en-GB" dirty="0">
                    <a:solidFill>
                      <a:srgbClr val="1A1D33"/>
                    </a:solidFill>
                    <a:latin typeface="STIXMathJax_Normal-italic"/>
                  </a:rPr>
                  <a:t>𝑤</a:t>
                </a:r>
                <a:r>
                  <a:rPr lang="en-GB" baseline="-25000" dirty="0">
                    <a:solidFill>
                      <a:srgbClr val="1A1D33"/>
                    </a:solidFill>
                    <a:latin typeface="STIXMathJax_Main"/>
                  </a:rPr>
                  <a:t>14 </a:t>
                </a:r>
                <a:r>
                  <a:rPr lang="en-GB" dirty="0">
                    <a:solidFill>
                      <a:srgbClr val="1A1D33"/>
                    </a:solidFill>
                    <a:latin typeface="STIXMathJax_Main"/>
                  </a:rPr>
                  <a:t>− </a:t>
                </a:r>
                <a:r>
                  <a:rPr lang="en-GB" dirty="0">
                    <a:solidFill>
                      <a:srgbClr val="1A1D33"/>
                    </a:solidFill>
                    <a:latin typeface="STIXMathJax_Normal-italic"/>
                  </a:rPr>
                  <a:t>𝜂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L" dirty="0">
                        <a:solidFill>
                          <a:srgbClr val="1A1D33"/>
                        </a:solidFill>
                        <a:latin typeface="STIXMathJax_Normal-italic"/>
                      </a:rPr>
                      <m:t>𝛿</m:t>
                    </m:r>
                    <m:r>
                      <m:rPr>
                        <m:nor/>
                      </m:rPr>
                      <a:rPr lang="en-US" b="0" i="0" baseline="-25000" dirty="0" smtClean="0">
                        <a:solidFill>
                          <a:srgbClr val="1A1D33"/>
                        </a:solidFill>
                        <a:latin typeface="STIXMathJax_Main"/>
                      </a:rPr>
                      <m:t>4</m:t>
                    </m:r>
                    <m:f>
                      <m:fPr>
                        <m:ctrlPr>
                          <a:rPr lang="en-GB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GB" dirty="0">
                            <a:solidFill>
                              <a:srgbClr val="1A1D33"/>
                            </a:solidFill>
                            <a:latin typeface="STIXMathJax_Main"/>
                          </a:rPr>
                          <m:t>∂</m:t>
                        </m:r>
                        <m:r>
                          <a:rPr lang="en-US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baseline="-25000" dirty="0" smtClean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dirty="0">
                            <a:solidFill>
                              <a:srgbClr val="1A1D33"/>
                            </a:solidFill>
                            <a:latin typeface="STIXMathJax_Main"/>
                          </a:rPr>
                          <m:t>∂</m:t>
                        </m:r>
                        <m:r>
                          <a:rPr lang="en-US" i="1" dirty="0">
                            <a:solidFill>
                              <a:srgbClr val="1A1D33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den>
                    </m:f>
                    <m:r>
                      <a:rPr lang="en-GB" i="1" baseline="-25000" dirty="0">
                        <a:solidFill>
                          <a:srgbClr val="1A1D33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rgbClr val="1A1D33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baseline="-25000" dirty="0">
                        <a:solidFill>
                          <a:srgbClr val="1A1D33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NL" baseline="-25000" dirty="0"/>
              </a:p>
              <a:p>
                <a:pPr marL="0" indent="0">
                  <a:buNone/>
                </a:pPr>
                <a:endParaRPr lang="en-GB" b="1" baseline="-25000" dirty="0">
                  <a:solidFill>
                    <a:srgbClr val="1A1D33"/>
                  </a:solidFill>
                  <a:latin typeface="Museo" panose="02000000000000000000" pitchFamily="2" charset="77"/>
                </a:endParaRPr>
              </a:p>
              <a:p>
                <a:pPr marL="0" indent="0">
                  <a:buNone/>
                </a:pPr>
                <a:endParaRPr lang="en-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053383-67C6-C848-8317-10837864F9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center">
            <a:extLst>
              <a:ext uri="{FF2B5EF4-FFF2-40B4-BE49-F238E27FC236}">
                <a16:creationId xmlns:a16="http://schemas.microsoft.com/office/drawing/2014/main" id="{71FB935E-D1EC-1A49-9067-4FE4EE1800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6CC48-B01A-9E48-BC88-CEA29E16F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200" y="2520562"/>
            <a:ext cx="6309783" cy="4302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320592-07E1-B74A-B845-AD19611358FF}"/>
              </a:ext>
            </a:extLst>
          </p:cNvPr>
          <p:cNvSpPr txBox="1"/>
          <p:nvPr/>
        </p:nvSpPr>
        <p:spPr>
          <a:xfrm>
            <a:off x="9430497" y="2492184"/>
            <a:ext cx="1788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^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90DDDE-D7E1-E146-BE86-AB080419AE48}"/>
              </a:ext>
            </a:extLst>
          </p:cNvPr>
          <p:cNvSpPr txBox="1"/>
          <p:nvPr/>
        </p:nvSpPr>
        <p:spPr>
          <a:xfrm>
            <a:off x="9448427" y="3222805"/>
            <a:ext cx="1788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^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2D7DE0-E798-B04C-B36B-D64C47F3AFE0}"/>
              </a:ext>
            </a:extLst>
          </p:cNvPr>
          <p:cNvSpPr txBox="1"/>
          <p:nvPr/>
        </p:nvSpPr>
        <p:spPr>
          <a:xfrm>
            <a:off x="9434980" y="3935497"/>
            <a:ext cx="1788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^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296A2E-F49A-9E47-A4D2-B364A9AE5CD1}"/>
              </a:ext>
            </a:extLst>
          </p:cNvPr>
          <p:cNvSpPr/>
          <p:nvPr/>
        </p:nvSpPr>
        <p:spPr>
          <a:xfrm>
            <a:off x="9352055" y="2708217"/>
            <a:ext cx="3213847" cy="1898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E5AEFD-65CB-9F4C-98B3-06E6C648AAD5}"/>
              </a:ext>
            </a:extLst>
          </p:cNvPr>
          <p:cNvSpPr/>
          <p:nvPr/>
        </p:nvSpPr>
        <p:spPr>
          <a:xfrm>
            <a:off x="9166412" y="2254703"/>
            <a:ext cx="3213847" cy="2155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527428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AC275-F892-E84B-9929-56C9F5AF4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1D485-F221-B142-A5D7-1A4B0A4BEF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585130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11354-AD04-A44D-918F-157D4F380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Summary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ED9FA-131E-9047-9E8B-1A1758D19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dirty="0"/>
              <a:t>In this section we have covered</a:t>
            </a:r>
          </a:p>
          <a:p>
            <a:pPr marL="0" indent="0">
              <a:buNone/>
            </a:pPr>
            <a:endParaRPr lang="en-NL" dirty="0"/>
          </a:p>
          <a:p>
            <a:pPr lvl="1"/>
            <a:r>
              <a:rPr lang="en-NL" dirty="0"/>
              <a:t>Intutiton to neural neworks</a:t>
            </a:r>
          </a:p>
          <a:p>
            <a:pPr lvl="1"/>
            <a:r>
              <a:rPr lang="en-NL" dirty="0"/>
              <a:t>The anatomy of a network</a:t>
            </a:r>
          </a:p>
          <a:p>
            <a:pPr lvl="1"/>
            <a:r>
              <a:rPr lang="en-NL" dirty="0"/>
              <a:t>The training process (gradient descent)</a:t>
            </a:r>
          </a:p>
          <a:p>
            <a:pPr lvl="1"/>
            <a:r>
              <a:rPr lang="en-NL" dirty="0"/>
              <a:t>Backpropagation</a:t>
            </a:r>
          </a:p>
          <a:p>
            <a:endParaRPr lang="en-NL" dirty="0"/>
          </a:p>
          <a:p>
            <a:pPr marL="0" indent="0">
              <a:buNone/>
            </a:pPr>
            <a:r>
              <a:rPr lang="en-NL" dirty="0"/>
              <a:t>In the next exercise we will build a MLP to solve the XOR problem</a:t>
            </a:r>
          </a:p>
        </p:txBody>
      </p:sp>
    </p:spTree>
    <p:extLst>
      <p:ext uri="{BB962C8B-B14F-4D97-AF65-F5344CB8AC3E}">
        <p14:creationId xmlns:p14="http://schemas.microsoft.com/office/powerpoint/2010/main" val="2471180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C8712-14A4-8D4B-BBB9-DD2776ADB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Intuition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D9AF6-D408-1146-9C50-2316A9087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667216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AC275-F892-E84B-9929-56C9F5AF4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XOR perceptron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1D485-F221-B142-A5D7-1A4B0A4BEF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35621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65FDF-A058-3D49-AABD-F79017D86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7549"/>
            <a:ext cx="10515600" cy="1325563"/>
          </a:xfrm>
        </p:spPr>
        <p:txBody>
          <a:bodyPr/>
          <a:lstStyle/>
          <a:p>
            <a:r>
              <a:rPr lang="en-NL" dirty="0"/>
              <a:t>XOR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B321E-A4DD-2440-A037-0D8154862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0576"/>
            <a:ext cx="10515600" cy="513472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A XOR gate (or exclusive OR) is a logic gate that returns true (or 1) when one, and only one, of the inputs of the gate is true. Otherwise it returns false.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Whereas other logical operators (such as AND and OR) can be </a:t>
            </a:r>
            <a:r>
              <a:rPr lang="en-GB" dirty="0" err="1"/>
              <a:t>modeled</a:t>
            </a:r>
            <a:r>
              <a:rPr lang="en-GB" dirty="0"/>
              <a:t> with a single layer perceptron, the XOR operator is more complex and must be </a:t>
            </a:r>
            <a:r>
              <a:rPr lang="en-GB" dirty="0" err="1"/>
              <a:t>modeled</a:t>
            </a:r>
            <a:r>
              <a:rPr lang="en-GB" dirty="0"/>
              <a:t> with a multi-layer perceptron.</a:t>
            </a:r>
            <a:endParaRPr lang="en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A00D0E-37E8-5944-ABDB-DD013DF98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616" y="1925884"/>
            <a:ext cx="2884767" cy="300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47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73F13-BB5C-234D-8B7F-1D308E63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MLP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B6E1C-B72A-3A4C-A63E-F57DB0F70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36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MLP applies layers of transformations to our input. We compare the output of the model to our actual labels.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next slide shows a schematic diagram of the MLP we will be creating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6565FD-CB64-D54E-B3D4-FE83EDEAF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650" y="2702533"/>
            <a:ext cx="89027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4593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6A014DE1-CF09-BE47-B44F-91AD60051CE5}"/>
              </a:ext>
            </a:extLst>
          </p:cNvPr>
          <p:cNvSpPr/>
          <p:nvPr/>
        </p:nvSpPr>
        <p:spPr>
          <a:xfrm>
            <a:off x="551333" y="1863389"/>
            <a:ext cx="591670" cy="59742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C7E2185-A467-AD4B-99EA-F1A4D1DA3F84}"/>
              </a:ext>
            </a:extLst>
          </p:cNvPr>
          <p:cNvSpPr/>
          <p:nvPr/>
        </p:nvSpPr>
        <p:spPr>
          <a:xfrm>
            <a:off x="551333" y="4221107"/>
            <a:ext cx="591670" cy="59742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8392DBD-36DF-8F4D-8297-1EA971E06093}"/>
              </a:ext>
            </a:extLst>
          </p:cNvPr>
          <p:cNvSpPr/>
          <p:nvPr/>
        </p:nvSpPr>
        <p:spPr>
          <a:xfrm>
            <a:off x="4791639" y="720389"/>
            <a:ext cx="591670" cy="59742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99664A9-CB60-D84B-8FBB-25675EF63912}"/>
              </a:ext>
            </a:extLst>
          </p:cNvPr>
          <p:cNvSpPr/>
          <p:nvPr/>
        </p:nvSpPr>
        <p:spPr>
          <a:xfrm>
            <a:off x="4791639" y="3127412"/>
            <a:ext cx="591670" cy="59742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D126A77-C9C4-C344-A1C0-97D24EC7F469}"/>
              </a:ext>
            </a:extLst>
          </p:cNvPr>
          <p:cNvSpPr/>
          <p:nvPr/>
        </p:nvSpPr>
        <p:spPr>
          <a:xfrm>
            <a:off x="4791639" y="5709248"/>
            <a:ext cx="591670" cy="59742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FF07989-E012-4040-BCA7-C49E92BFCC17}"/>
              </a:ext>
            </a:extLst>
          </p:cNvPr>
          <p:cNvSpPr/>
          <p:nvPr/>
        </p:nvSpPr>
        <p:spPr>
          <a:xfrm>
            <a:off x="8807827" y="3127411"/>
            <a:ext cx="591670" cy="59742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731AC8B-11C8-F94D-8143-D185AE165B9C}"/>
              </a:ext>
            </a:extLst>
          </p:cNvPr>
          <p:cNvCxnSpPr>
            <a:cxnSpLocks/>
            <a:stCxn id="20" idx="7"/>
            <a:endCxn id="22" idx="2"/>
          </p:cNvCxnSpPr>
          <p:nvPr/>
        </p:nvCxnSpPr>
        <p:spPr>
          <a:xfrm flipV="1">
            <a:off x="1056355" y="1019101"/>
            <a:ext cx="3735284" cy="931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9A8AFFC-02B4-CE44-8F34-4FC97DAF9BF8}"/>
              </a:ext>
            </a:extLst>
          </p:cNvPr>
          <p:cNvCxnSpPr>
            <a:stCxn id="20" idx="6"/>
            <a:endCxn id="23" idx="2"/>
          </p:cNvCxnSpPr>
          <p:nvPr/>
        </p:nvCxnSpPr>
        <p:spPr>
          <a:xfrm>
            <a:off x="1143003" y="2162101"/>
            <a:ext cx="3648636" cy="1264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154242A-E0FD-2641-8142-47734FD41B48}"/>
              </a:ext>
            </a:extLst>
          </p:cNvPr>
          <p:cNvCxnSpPr>
            <a:stCxn id="21" idx="6"/>
            <a:endCxn id="23" idx="3"/>
          </p:cNvCxnSpPr>
          <p:nvPr/>
        </p:nvCxnSpPr>
        <p:spPr>
          <a:xfrm flipV="1">
            <a:off x="1143003" y="3637345"/>
            <a:ext cx="3735284" cy="882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051B6DA-E398-6A46-B63E-AFE3083D4D98}"/>
              </a:ext>
            </a:extLst>
          </p:cNvPr>
          <p:cNvCxnSpPr>
            <a:stCxn id="21" idx="5"/>
            <a:endCxn id="24" idx="2"/>
          </p:cNvCxnSpPr>
          <p:nvPr/>
        </p:nvCxnSpPr>
        <p:spPr>
          <a:xfrm>
            <a:off x="1056355" y="4731040"/>
            <a:ext cx="3735284" cy="1276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3518CDD-879B-8A47-8650-C23B334B2DBF}"/>
              </a:ext>
            </a:extLst>
          </p:cNvPr>
          <p:cNvCxnSpPr>
            <a:stCxn id="20" idx="5"/>
            <a:endCxn id="24" idx="1"/>
          </p:cNvCxnSpPr>
          <p:nvPr/>
        </p:nvCxnSpPr>
        <p:spPr>
          <a:xfrm>
            <a:off x="1056355" y="2373322"/>
            <a:ext cx="3821932" cy="34234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97EAF84-9111-EF4A-AFB1-B5FBD7F9B862}"/>
              </a:ext>
            </a:extLst>
          </p:cNvPr>
          <p:cNvCxnSpPr>
            <a:stCxn id="21" idx="7"/>
            <a:endCxn id="22" idx="3"/>
          </p:cNvCxnSpPr>
          <p:nvPr/>
        </p:nvCxnSpPr>
        <p:spPr>
          <a:xfrm flipV="1">
            <a:off x="1056355" y="1230322"/>
            <a:ext cx="3821932" cy="30782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5AD6E06-28B3-124B-B94B-3751DC3153E2}"/>
              </a:ext>
            </a:extLst>
          </p:cNvPr>
          <p:cNvCxnSpPr>
            <a:stCxn id="22" idx="6"/>
            <a:endCxn id="25" idx="1"/>
          </p:cNvCxnSpPr>
          <p:nvPr/>
        </p:nvCxnSpPr>
        <p:spPr>
          <a:xfrm>
            <a:off x="5383309" y="1019101"/>
            <a:ext cx="3511166" cy="2195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35C5750-DD70-3F43-B26B-87E3BDB6C77F}"/>
              </a:ext>
            </a:extLst>
          </p:cNvPr>
          <p:cNvCxnSpPr>
            <a:stCxn id="23" idx="6"/>
            <a:endCxn id="25" idx="2"/>
          </p:cNvCxnSpPr>
          <p:nvPr/>
        </p:nvCxnSpPr>
        <p:spPr>
          <a:xfrm flipV="1">
            <a:off x="5383309" y="3426123"/>
            <a:ext cx="342451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76FBE89-3349-FC44-AF44-95AAEB432B07}"/>
              </a:ext>
            </a:extLst>
          </p:cNvPr>
          <p:cNvCxnSpPr>
            <a:stCxn id="24" idx="6"/>
            <a:endCxn id="25" idx="3"/>
          </p:cNvCxnSpPr>
          <p:nvPr/>
        </p:nvCxnSpPr>
        <p:spPr>
          <a:xfrm flipV="1">
            <a:off x="5383309" y="3637344"/>
            <a:ext cx="3511166" cy="2370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B4B6FA9-C0E1-BC43-A3D6-144B5FE62B9A}"/>
              </a:ext>
            </a:extLst>
          </p:cNvPr>
          <p:cNvSpPr txBox="1"/>
          <p:nvPr/>
        </p:nvSpPr>
        <p:spPr>
          <a:xfrm>
            <a:off x="357105" y="2920380"/>
            <a:ext cx="11161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44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92E94A1-46D1-BA48-AAA8-4D357196AC88}"/>
              </a:ext>
            </a:extLst>
          </p:cNvPr>
          <p:cNvSpPr txBox="1"/>
          <p:nvPr/>
        </p:nvSpPr>
        <p:spPr>
          <a:xfrm>
            <a:off x="1612167" y="768394"/>
            <a:ext cx="1116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NL" sz="4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NL" sz="4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2C4967E-EDEC-8647-B41B-E72486D1F607}"/>
              </a:ext>
            </a:extLst>
          </p:cNvPr>
          <p:cNvSpPr txBox="1"/>
          <p:nvPr/>
        </p:nvSpPr>
        <p:spPr>
          <a:xfrm>
            <a:off x="3674050" y="2249592"/>
            <a:ext cx="1116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NL" sz="4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NL" sz="4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891F45F-C986-334D-99EF-59E4C85C7EC6}"/>
              </a:ext>
            </a:extLst>
          </p:cNvPr>
          <p:cNvSpPr txBox="1"/>
          <p:nvPr/>
        </p:nvSpPr>
        <p:spPr>
          <a:xfrm>
            <a:off x="2814921" y="1518306"/>
            <a:ext cx="1116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NL" sz="4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NL" sz="4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EF34AB4-C18A-8A4D-B21D-E832DF6BFF04}"/>
              </a:ext>
            </a:extLst>
          </p:cNvPr>
          <p:cNvSpPr txBox="1"/>
          <p:nvPr/>
        </p:nvSpPr>
        <p:spPr>
          <a:xfrm>
            <a:off x="3372974" y="3732567"/>
            <a:ext cx="1116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NL" sz="4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lang="en-NL" sz="4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E0B4862-6072-F24C-B1B8-969D1C92A95E}"/>
              </a:ext>
            </a:extLst>
          </p:cNvPr>
          <p:cNvSpPr txBox="1"/>
          <p:nvPr/>
        </p:nvSpPr>
        <p:spPr>
          <a:xfrm>
            <a:off x="3369991" y="4622241"/>
            <a:ext cx="1116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NL" sz="4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endParaRPr lang="en-NL" sz="4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22C9E17-D620-9240-887D-5B428C3C752D}"/>
              </a:ext>
            </a:extLst>
          </p:cNvPr>
          <p:cNvSpPr txBox="1"/>
          <p:nvPr/>
        </p:nvSpPr>
        <p:spPr>
          <a:xfrm>
            <a:off x="2001374" y="5089472"/>
            <a:ext cx="1116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NL" sz="4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  <a:endParaRPr lang="en-NL" sz="4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507B3ED-A3DE-6043-A425-243E04898E5B}"/>
              </a:ext>
            </a:extLst>
          </p:cNvPr>
          <p:cNvSpPr txBox="1"/>
          <p:nvPr/>
        </p:nvSpPr>
        <p:spPr>
          <a:xfrm>
            <a:off x="6852764" y="4898050"/>
            <a:ext cx="1116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NL" sz="4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9</a:t>
            </a:r>
            <a:endParaRPr lang="en-NL" sz="4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48396DE-35FF-0D47-9054-3585D9FD0610}"/>
              </a:ext>
            </a:extLst>
          </p:cNvPr>
          <p:cNvSpPr txBox="1"/>
          <p:nvPr/>
        </p:nvSpPr>
        <p:spPr>
          <a:xfrm>
            <a:off x="6205097" y="2608955"/>
            <a:ext cx="1116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NL" sz="4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8</a:t>
            </a:r>
            <a:endParaRPr lang="en-NL" sz="4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4B9C76-C1AD-B941-A3C9-68EBD40A3E81}"/>
              </a:ext>
            </a:extLst>
          </p:cNvPr>
          <p:cNvSpPr txBox="1"/>
          <p:nvPr/>
        </p:nvSpPr>
        <p:spPr>
          <a:xfrm>
            <a:off x="6636853" y="1102807"/>
            <a:ext cx="1116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NL" sz="4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7</a:t>
            </a:r>
            <a:endParaRPr lang="en-NL" sz="4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C37100E-FF5A-0341-B31B-37023F2C93DE}"/>
              </a:ext>
            </a:extLst>
          </p:cNvPr>
          <p:cNvCxnSpPr>
            <a:stCxn id="25" idx="6"/>
          </p:cNvCxnSpPr>
          <p:nvPr/>
        </p:nvCxnSpPr>
        <p:spPr>
          <a:xfrm flipV="1">
            <a:off x="9399497" y="3412294"/>
            <a:ext cx="389962" cy="13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6D7B432C-F9CC-0744-A25C-06B60E5A26F2}"/>
              </a:ext>
            </a:extLst>
          </p:cNvPr>
          <p:cNvSpPr/>
          <p:nvPr/>
        </p:nvSpPr>
        <p:spPr>
          <a:xfrm>
            <a:off x="9826053" y="2920380"/>
            <a:ext cx="59343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y-GB" sz="4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ŷ </a:t>
            </a:r>
            <a:endParaRPr lang="en-NL" sz="4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1876F78-E180-B048-9939-9BC75B6BA461}"/>
              </a:ext>
            </a:extLst>
          </p:cNvPr>
          <p:cNvSpPr/>
          <p:nvPr/>
        </p:nvSpPr>
        <p:spPr>
          <a:xfrm>
            <a:off x="11158763" y="2950734"/>
            <a:ext cx="4683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y-GB" sz="4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endParaRPr lang="en-NL" sz="4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07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3" grpId="0"/>
      <p:bldP spid="64" grpId="0"/>
      <p:bldP spid="65" grpId="0"/>
      <p:bldP spid="66" grpId="0"/>
      <p:bldP spid="67" grpId="0"/>
      <p:bldP spid="68" grpId="1"/>
      <p:bldP spid="69" grpId="1"/>
      <p:bldP spid="70" grpId="1"/>
      <p:bldP spid="73" grpId="0"/>
      <p:bldP spid="7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09FCD-476D-2F4E-B597-A47A3249D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XOR MLP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C49F9FE-63A5-854D-9945-1FF676E381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419473"/>
              </p:ext>
            </p:extLst>
          </p:nvPr>
        </p:nvGraphicFramePr>
        <p:xfrm>
          <a:off x="865095" y="5012570"/>
          <a:ext cx="205291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4388">
                  <a:extLst>
                    <a:ext uri="{9D8B030D-6E8A-4147-A177-3AD203B41FA5}">
                      <a16:colId xmlns:a16="http://schemas.microsoft.com/office/drawing/2014/main" val="713130655"/>
                    </a:ext>
                  </a:extLst>
                </a:gridCol>
                <a:gridCol w="1008530">
                  <a:extLst>
                    <a:ext uri="{9D8B030D-6E8A-4147-A177-3AD203B41FA5}">
                      <a16:colId xmlns:a16="http://schemas.microsoft.com/office/drawing/2014/main" val="1924786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NL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r>
                        <a:rPr lang="en-NL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en-NL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r>
                        <a:rPr lang="en-NL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en-NL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67301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1B87F6B-5EF7-6144-80DF-8FCE8627FD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615550"/>
              </p:ext>
            </p:extLst>
          </p:nvPr>
        </p:nvGraphicFramePr>
        <p:xfrm>
          <a:off x="3491753" y="4827150"/>
          <a:ext cx="2052918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0336">
                  <a:extLst>
                    <a:ext uri="{9D8B030D-6E8A-4147-A177-3AD203B41FA5}">
                      <a16:colId xmlns:a16="http://schemas.microsoft.com/office/drawing/2014/main" val="713130655"/>
                    </a:ext>
                  </a:extLst>
                </a:gridCol>
                <a:gridCol w="676291">
                  <a:extLst>
                    <a:ext uri="{9D8B030D-6E8A-4147-A177-3AD203B41FA5}">
                      <a16:colId xmlns:a16="http://schemas.microsoft.com/office/drawing/2014/main" val="1924786446"/>
                    </a:ext>
                  </a:extLst>
                </a:gridCol>
                <a:gridCol w="676291">
                  <a:extLst>
                    <a:ext uri="{9D8B030D-6E8A-4147-A177-3AD203B41FA5}">
                      <a16:colId xmlns:a16="http://schemas.microsoft.com/office/drawing/2014/main" val="748754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NL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w</a:t>
                      </a:r>
                      <a:r>
                        <a:rPr lang="en-NL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en-NL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w</a:t>
                      </a:r>
                      <a:r>
                        <a:rPr lang="en-NL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en-NL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w</a:t>
                      </a:r>
                      <a:r>
                        <a:rPr lang="en-NL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en-NL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673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w</a:t>
                      </a:r>
                      <a:r>
                        <a:rPr lang="en-NL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en-NL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w</a:t>
                      </a:r>
                      <a:r>
                        <a:rPr lang="en-NL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</a:t>
                      </a:r>
                      <a:endParaRPr lang="en-NL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w</a:t>
                      </a:r>
                      <a:r>
                        <a:rPr lang="en-NL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</a:t>
                      </a:r>
                      <a:endParaRPr lang="en-NL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36479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4434FEE-DFFF-1147-89D0-6BB3674CE848}"/>
              </a:ext>
            </a:extLst>
          </p:cNvPr>
          <p:cNvSpPr txBox="1"/>
          <p:nvPr/>
        </p:nvSpPr>
        <p:spPr>
          <a:xfrm>
            <a:off x="3054842" y="5021511"/>
            <a:ext cx="24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.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DA0DFDB-37C0-604E-B189-54F438247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918802"/>
              </p:ext>
            </p:extLst>
          </p:nvPr>
        </p:nvGraphicFramePr>
        <p:xfrm>
          <a:off x="5988424" y="5012570"/>
          <a:ext cx="205291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0336">
                  <a:extLst>
                    <a:ext uri="{9D8B030D-6E8A-4147-A177-3AD203B41FA5}">
                      <a16:colId xmlns:a16="http://schemas.microsoft.com/office/drawing/2014/main" val="2140649674"/>
                    </a:ext>
                  </a:extLst>
                </a:gridCol>
                <a:gridCol w="676291">
                  <a:extLst>
                    <a:ext uri="{9D8B030D-6E8A-4147-A177-3AD203B41FA5}">
                      <a16:colId xmlns:a16="http://schemas.microsoft.com/office/drawing/2014/main" val="4237088879"/>
                    </a:ext>
                  </a:extLst>
                </a:gridCol>
                <a:gridCol w="676291">
                  <a:extLst>
                    <a:ext uri="{9D8B030D-6E8A-4147-A177-3AD203B41FA5}">
                      <a16:colId xmlns:a16="http://schemas.microsoft.com/office/drawing/2014/main" val="3983109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NL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h</a:t>
                      </a:r>
                      <a:r>
                        <a:rPr lang="en-NL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en-NL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h</a:t>
                      </a:r>
                      <a:r>
                        <a:rPr lang="en-NL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en-NL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h</a:t>
                      </a:r>
                      <a:r>
                        <a:rPr lang="en-NL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  <a:endParaRPr lang="en-NL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556035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F004582-1C2D-1C46-9AB3-3155B4CB8585}"/>
              </a:ext>
            </a:extLst>
          </p:cNvPr>
          <p:cNvCxnSpPr>
            <a:cxnSpLocks/>
          </p:cNvCxnSpPr>
          <p:nvPr/>
        </p:nvCxnSpPr>
        <p:spPr>
          <a:xfrm>
            <a:off x="5585012" y="5197990"/>
            <a:ext cx="3361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7FBF9D7-A9BD-0447-85DA-AA60ADA63F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9110627"/>
              </p:ext>
            </p:extLst>
          </p:nvPr>
        </p:nvGraphicFramePr>
        <p:xfrm>
          <a:off x="8296835" y="4649917"/>
          <a:ext cx="700336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0336">
                  <a:extLst>
                    <a:ext uri="{9D8B030D-6E8A-4147-A177-3AD203B41FA5}">
                      <a16:colId xmlns:a16="http://schemas.microsoft.com/office/drawing/2014/main" val="713130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NL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w</a:t>
                      </a:r>
                      <a:r>
                        <a:rPr lang="en-NL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</a:t>
                      </a:r>
                      <a:endParaRPr lang="en-NL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673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w</a:t>
                      </a:r>
                      <a:r>
                        <a:rPr lang="en-NL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</a:t>
                      </a:r>
                      <a:endParaRPr lang="en-NL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364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w</a:t>
                      </a:r>
                      <a:r>
                        <a:rPr lang="en-NL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9</a:t>
                      </a:r>
                      <a:endParaRPr lang="en-NL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103675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D3B7B97-9EF6-194F-9F08-52B45E2CD12C}"/>
              </a:ext>
            </a:extLst>
          </p:cNvPr>
          <p:cNvCxnSpPr>
            <a:cxnSpLocks/>
          </p:cNvCxnSpPr>
          <p:nvPr/>
        </p:nvCxnSpPr>
        <p:spPr>
          <a:xfrm>
            <a:off x="9126071" y="5206177"/>
            <a:ext cx="3361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AC41740-3F10-C74B-8587-D3D896C680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3123130"/>
              </p:ext>
            </p:extLst>
          </p:nvPr>
        </p:nvGraphicFramePr>
        <p:xfrm>
          <a:off x="9658381" y="5012570"/>
          <a:ext cx="70033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0336">
                  <a:extLst>
                    <a:ext uri="{9D8B030D-6E8A-4147-A177-3AD203B41FA5}">
                      <a16:colId xmlns:a16="http://schemas.microsoft.com/office/drawing/2014/main" val="713130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y-GB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ŷ</a:t>
                      </a:r>
                      <a:endParaRPr lang="en-NL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103675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35D0423-86E9-CB4E-970B-53BAE0324C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0864159"/>
              </p:ext>
            </p:extLst>
          </p:nvPr>
        </p:nvGraphicFramePr>
        <p:xfrm>
          <a:off x="10997517" y="5020003"/>
          <a:ext cx="70033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0336">
                  <a:extLst>
                    <a:ext uri="{9D8B030D-6E8A-4147-A177-3AD203B41FA5}">
                      <a16:colId xmlns:a16="http://schemas.microsoft.com/office/drawing/2014/main" val="713130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y-GB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  <a:endParaRPr lang="en-NL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103675"/>
                  </a:ext>
                </a:extLst>
              </a:tr>
            </a:tbl>
          </a:graphicData>
        </a:graphic>
      </p:graphicFrame>
      <p:pic>
        <p:nvPicPr>
          <p:cNvPr id="44" name="Picture 43">
            <a:extLst>
              <a:ext uri="{FF2B5EF4-FFF2-40B4-BE49-F238E27FC236}">
                <a16:creationId xmlns:a16="http://schemas.microsoft.com/office/drawing/2014/main" id="{6AFDEF5B-0BFD-3843-96D7-802F088A7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593" y="866791"/>
            <a:ext cx="7710768" cy="366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559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CD14B35-2CBD-D245-BC55-9BA3B12BF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07681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C8FC4-7BF8-894E-BBA7-950E6A1EC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Neural Networks Intuition</a:t>
            </a:r>
          </a:p>
        </p:txBody>
      </p:sp>
      <p:sp>
        <p:nvSpPr>
          <p:cNvPr id="4" name="AutoShape 2" descr="neuron_comparison center half">
            <a:extLst>
              <a:ext uri="{FF2B5EF4-FFF2-40B4-BE49-F238E27FC236}">
                <a16:creationId xmlns:a16="http://schemas.microsoft.com/office/drawing/2014/main" id="{D0EE3FEB-063F-1149-9886-746D05A771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sp>
        <p:nvSpPr>
          <p:cNvPr id="5" name="AutoShape 4" descr="neuron_comparison center half">
            <a:extLst>
              <a:ext uri="{FF2B5EF4-FFF2-40B4-BE49-F238E27FC236}">
                <a16:creationId xmlns:a16="http://schemas.microsoft.com/office/drawing/2014/main" id="{D6088F2E-0BB3-B445-B743-06C6D044EFCA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C03B1A-0445-DB44-B1D6-6711D44C6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680" y="1778888"/>
            <a:ext cx="715264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32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C8712-14A4-8D4B-BBB9-DD2776ADB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Anatomy of the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D9AF6-D408-1146-9C50-2316A9087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08387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EAA61-5719-3241-BD51-5C3648484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Anatomy of the network (neurons)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D479C-4902-F14F-ADB5-8A4C9878C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106" y="191058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59AED8"/>
                </a:solidFill>
              </a:rPr>
              <a:t>Inputs</a:t>
            </a:r>
            <a:r>
              <a:rPr lang="en-GB" dirty="0"/>
              <a:t> (vector </a:t>
            </a:r>
            <a:r>
              <a:rPr lang="en-GB" b="1" i="1" dirty="0"/>
              <a:t>x</a:t>
            </a:r>
            <a:r>
              <a:rPr lang="en-GB" dirty="0"/>
              <a:t>) are combined</a:t>
            </a:r>
          </a:p>
          <a:p>
            <a:pPr marL="0" indent="0">
              <a:buNone/>
            </a:pPr>
            <a:r>
              <a:rPr lang="en-GB" dirty="0"/>
              <a:t>with </a:t>
            </a:r>
            <a:r>
              <a:rPr lang="en-GB" dirty="0">
                <a:solidFill>
                  <a:srgbClr val="59AED8"/>
                </a:solidFill>
              </a:rPr>
              <a:t>weights </a:t>
            </a:r>
            <a:r>
              <a:rPr lang="en-GB" dirty="0"/>
              <a:t>(vector </a:t>
            </a:r>
            <a:r>
              <a:rPr lang="en-GB" b="1" i="1" dirty="0"/>
              <a:t>w</a:t>
            </a:r>
            <a:r>
              <a:rPr lang="en-GB" dirty="0"/>
              <a:t>), </a:t>
            </a:r>
          </a:p>
          <a:p>
            <a:pPr marL="0" indent="0">
              <a:buNone/>
            </a:pPr>
            <a:r>
              <a:rPr lang="en-GB" dirty="0"/>
              <a:t>a </a:t>
            </a:r>
            <a:r>
              <a:rPr lang="en-GB" dirty="0">
                <a:solidFill>
                  <a:srgbClr val="59AED8"/>
                </a:solidFill>
              </a:rPr>
              <a:t>bias</a:t>
            </a:r>
            <a:r>
              <a:rPr lang="en-GB" dirty="0"/>
              <a:t> (value </a:t>
            </a:r>
            <a:r>
              <a:rPr lang="en-GB" b="1" i="1" dirty="0"/>
              <a:t>b</a:t>
            </a:r>
            <a:r>
              <a:rPr lang="en-GB" dirty="0"/>
              <a:t>) </a:t>
            </a:r>
          </a:p>
          <a:p>
            <a:pPr marL="0" indent="0">
              <a:buNone/>
            </a:pPr>
            <a:r>
              <a:rPr lang="en-GB" dirty="0"/>
              <a:t>and a </a:t>
            </a:r>
            <a:r>
              <a:rPr lang="en-GB" dirty="0">
                <a:solidFill>
                  <a:srgbClr val="59AED8"/>
                </a:solidFill>
              </a:rPr>
              <a:t>non-linear activation function </a:t>
            </a:r>
            <a:r>
              <a:rPr lang="en-GB" dirty="0"/>
              <a:t>(</a:t>
            </a:r>
            <a:r>
              <a:rPr lang="el-GR" b="1" dirty="0"/>
              <a:t>σ</a:t>
            </a:r>
            <a:r>
              <a:rPr lang="el-GR" dirty="0"/>
              <a:t>) </a:t>
            </a:r>
            <a:endParaRPr lang="en-US" dirty="0"/>
          </a:p>
          <a:p>
            <a:pPr marL="0" indent="0">
              <a:buNone/>
            </a:pPr>
            <a:r>
              <a:rPr lang="en-GB" dirty="0"/>
              <a:t>to produce an </a:t>
            </a:r>
            <a:r>
              <a:rPr lang="en-GB" dirty="0">
                <a:solidFill>
                  <a:srgbClr val="59AED8"/>
                </a:solidFill>
              </a:rPr>
              <a:t>output</a:t>
            </a:r>
            <a:r>
              <a:rPr lang="en-GB" dirty="0"/>
              <a:t> value, </a:t>
            </a:r>
          </a:p>
          <a:p>
            <a:pPr marL="0" indent="0">
              <a:buNone/>
            </a:pPr>
            <a:r>
              <a:rPr lang="en-GB" dirty="0"/>
              <a:t>i.e. output = </a:t>
            </a:r>
            <a:r>
              <a:rPr lang="el-GR" b="1" dirty="0"/>
              <a:t>σ</a:t>
            </a:r>
            <a:r>
              <a:rPr lang="el-GR" dirty="0"/>
              <a:t>(</a:t>
            </a:r>
            <a:r>
              <a:rPr lang="el-GR" b="1" dirty="0"/>
              <a:t>𝑤</a:t>
            </a:r>
            <a:r>
              <a:rPr lang="el-GR" baseline="30000" dirty="0"/>
              <a:t>𝑇</a:t>
            </a:r>
            <a:r>
              <a:rPr lang="el-GR" b="1" dirty="0"/>
              <a:t>𝑥</a:t>
            </a:r>
            <a:r>
              <a:rPr lang="el-GR" dirty="0"/>
              <a:t>+</a:t>
            </a:r>
            <a:r>
              <a:rPr lang="el-GR" b="1" dirty="0"/>
              <a:t>𝑏</a:t>
            </a:r>
            <a:r>
              <a:rPr lang="el-GR" dirty="0"/>
              <a:t>)</a:t>
            </a:r>
            <a:endParaRPr lang="en-NL" dirty="0"/>
          </a:p>
          <a:p>
            <a:endParaRPr lang="en-NL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3B922E9-DD9C-3C42-952F-8B5898A29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311" y="2749764"/>
            <a:ext cx="4747559" cy="405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72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30F122-EDF6-E648-B64B-CA90C38487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39" t="459" r="2597" b="1240"/>
          <a:stretch/>
        </p:blipFill>
        <p:spPr>
          <a:xfrm>
            <a:off x="3065929" y="1237129"/>
            <a:ext cx="6938683" cy="27297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57DF5B-9B52-DA44-BBAA-6758C1045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33847" cy="1325563"/>
          </a:xfrm>
        </p:spPr>
        <p:txBody>
          <a:bodyPr/>
          <a:lstStyle/>
          <a:p>
            <a:r>
              <a:rPr lang="en-NL" dirty="0"/>
              <a:t>Anatomy of the network (layers)</a:t>
            </a:r>
          </a:p>
        </p:txBody>
      </p:sp>
      <p:sp>
        <p:nvSpPr>
          <p:cNvPr id="4" name="AutoShape 2" descr="neuron_comparison center half">
            <a:extLst>
              <a:ext uri="{FF2B5EF4-FFF2-40B4-BE49-F238E27FC236}">
                <a16:creationId xmlns:a16="http://schemas.microsoft.com/office/drawing/2014/main" id="{151E0C9B-70CA-DC48-B30C-6DE871E2FA3F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174812" y="1825625"/>
            <a:ext cx="1009874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20000"/>
          </a:bodyPr>
          <a:lstStyle/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dirty="0">
                <a:solidFill>
                  <a:srgbClr val="59AED8"/>
                </a:solidFill>
              </a:rPr>
              <a:t>Layer: </a:t>
            </a:r>
            <a:r>
              <a:rPr lang="en-GB" dirty="0"/>
              <a:t>column of neurons stacked together that can receive the same inputs.</a:t>
            </a:r>
          </a:p>
          <a:p>
            <a:pPr marL="0" indent="0">
              <a:buNone/>
            </a:pPr>
            <a:r>
              <a:rPr lang="en-GB" dirty="0">
                <a:solidFill>
                  <a:srgbClr val="59AED8"/>
                </a:solidFill>
              </a:rPr>
              <a:t>Hidden layer: </a:t>
            </a:r>
            <a:r>
              <a:rPr lang="en-GB" dirty="0"/>
              <a:t>intermediate layers between inputs and outputs.</a:t>
            </a:r>
          </a:p>
          <a:p>
            <a:pPr marL="0" indent="0">
              <a:buNone/>
            </a:pPr>
            <a:r>
              <a:rPr lang="en-GB" dirty="0">
                <a:solidFill>
                  <a:srgbClr val="59AED8"/>
                </a:solidFill>
              </a:rPr>
              <a:t>Deep neural network: </a:t>
            </a:r>
            <a:r>
              <a:rPr lang="en-GB" dirty="0"/>
              <a:t>a neural network that contains many hidden layers, and can therefore provide solutions to more complicated and subtle decision problems.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721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C8712-14A4-8D4B-BBB9-DD2776ADB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The training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D9AF6-D408-1146-9C50-2316A9087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82660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D8C91-7F8A-7D4F-8587-87A3E5E50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43CCEB-C25B-5543-B8D8-63E07290B2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Training is the process of tuning the weights </a:t>
                </a:r>
                <a:r>
                  <a:rPr lang="en-GB" b="1" dirty="0"/>
                  <a:t>𝑤</a:t>
                </a:r>
                <a:r>
                  <a:rPr lang="en-GB" dirty="0"/>
                  <a:t> in a network.</a:t>
                </a:r>
              </a:p>
              <a:p>
                <a:r>
                  <a:rPr lang="en-GB" dirty="0"/>
                  <a:t>Usually, to train a network we require input data </a:t>
                </a:r>
                <a:r>
                  <a:rPr lang="en-GB" b="1" dirty="0"/>
                  <a:t>𝑋</a:t>
                </a:r>
                <a:r>
                  <a:rPr lang="en-GB" dirty="0"/>
                  <a:t> and corresponding target labels </a:t>
                </a:r>
                <a:r>
                  <a:rPr lang="en-GB" b="1" dirty="0"/>
                  <a:t>𝑦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We attempt to use the network 𝑓 to predict make predictions, i.e. </a:t>
                </a:r>
                <a:r>
                  <a:rPr lang="cy-GB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ŷ</a:t>
                </a:r>
                <a:r>
                  <a:rPr lang="en-GB" dirty="0"/>
                  <a:t>=𝑓(</a:t>
                </a:r>
                <a:r>
                  <a:rPr lang="en-GB" b="1" dirty="0"/>
                  <a:t>𝑋</a:t>
                </a:r>
                <a:r>
                  <a:rPr lang="en-GB" dirty="0"/>
                  <a:t>,</a:t>
                </a:r>
                <a:r>
                  <a:rPr lang="en-GB" b="1" dirty="0"/>
                  <a:t>𝑤</a:t>
                </a:r>
                <a:r>
                  <a:rPr lang="en-GB" dirty="0"/>
                  <a:t>).</a:t>
                </a:r>
              </a:p>
              <a:p>
                <a:r>
                  <a:rPr lang="en-GB" dirty="0"/>
                  <a:t>The weights should minimise a </a:t>
                </a:r>
                <a:r>
                  <a:rPr lang="en-GB" dirty="0">
                    <a:solidFill>
                      <a:srgbClr val="59AED8"/>
                    </a:solidFill>
                  </a:rPr>
                  <a:t>cost or loss function </a:t>
                </a:r>
                <a:r>
                  <a:rPr lang="en-GB" dirty="0"/>
                  <a:t>𝐽, e.g.</a:t>
                </a:r>
              </a:p>
              <a:p>
                <a:pPr lvl="1"/>
                <a:r>
                  <a:rPr lang="en-GB" dirty="0"/>
                  <a:t>𝐽 = </a:t>
                </a:r>
                <a:r>
                  <a:rPr lang="en-GB" b="1" dirty="0"/>
                  <a:t>𝑦 - </a:t>
                </a:r>
                <a:r>
                  <a:rPr lang="cy-GB" i="1" dirty="0"/>
                  <a:t>ŷ</a:t>
                </a:r>
                <a:endParaRPr lang="en-GB" dirty="0"/>
              </a:p>
              <a:p>
                <a:pPr lvl="1"/>
                <a:r>
                  <a:rPr lang="en-GB" dirty="0"/>
                  <a:t>𝐽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GB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nor/>
                          </m:rPr>
                          <a:rPr lang="en-GB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nor/>
                          </m:rPr>
                          <a:rPr lang="cy-GB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ŷ</m:t>
                        </m:r>
                      </m:e>
                    </m:d>
                  </m:oMath>
                </a14:m>
                <a:r>
                  <a:rPr lang="en-GB" baseline="30000" dirty="0"/>
                  <a:t>2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43CCEB-C25B-5543-B8D8-63E07290B2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07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13881</TotalTime>
  <Words>1017</Words>
  <Application>Microsoft Macintosh PowerPoint</Application>
  <PresentationFormat>Widescreen</PresentationFormat>
  <Paragraphs>206</Paragraphs>
  <Slides>35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Montserrat</vt:lpstr>
      <vt:lpstr>Museo</vt:lpstr>
      <vt:lpstr>Museo Sans 500</vt:lpstr>
      <vt:lpstr>STIXMathJax_Main</vt:lpstr>
      <vt:lpstr>STIXMathJax_Normal-italic</vt:lpstr>
      <vt:lpstr>STIXMathJax_Variants</vt:lpstr>
      <vt:lpstr>Office Theme</vt:lpstr>
      <vt:lpstr>Neural Networks</vt:lpstr>
      <vt:lpstr>Neural networks</vt:lpstr>
      <vt:lpstr>Intuition</vt:lpstr>
      <vt:lpstr>Neural Networks Intuition</vt:lpstr>
      <vt:lpstr>Anatomy of the network</vt:lpstr>
      <vt:lpstr>Anatomy of the network (neurons)</vt:lpstr>
      <vt:lpstr>Anatomy of the network (layers)</vt:lpstr>
      <vt:lpstr>The training process</vt:lpstr>
      <vt:lpstr>Training</vt:lpstr>
      <vt:lpstr>Gradient descent</vt:lpstr>
      <vt:lpstr>Backpropogation</vt:lpstr>
      <vt:lpstr>Backpropagation</vt:lpstr>
      <vt:lpstr>Weight updates</vt:lpstr>
      <vt:lpstr>Weight updates</vt:lpstr>
      <vt:lpstr>Weight updates</vt:lpstr>
      <vt:lpstr>Weight updates</vt:lpstr>
      <vt:lpstr>Weight updates</vt:lpstr>
      <vt:lpstr>Epoch</vt:lpstr>
      <vt:lpstr>Forward pass</vt:lpstr>
      <vt:lpstr>Forward pass</vt:lpstr>
      <vt:lpstr>Compute the error</vt:lpstr>
      <vt:lpstr>Backpropgation</vt:lpstr>
      <vt:lpstr>Backpropgation</vt:lpstr>
      <vt:lpstr>Backpropagation</vt:lpstr>
      <vt:lpstr>Backpropagation</vt:lpstr>
      <vt:lpstr>Backpropagation</vt:lpstr>
      <vt:lpstr>Backpropagation</vt:lpstr>
      <vt:lpstr>Summary</vt:lpstr>
      <vt:lpstr>Summary</vt:lpstr>
      <vt:lpstr>XOR perceptron</vt:lpstr>
      <vt:lpstr>XOR</vt:lpstr>
      <vt:lpstr>MLP</vt:lpstr>
      <vt:lpstr>PowerPoint Presentation</vt:lpstr>
      <vt:lpstr>XOR MLP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Marysia Winkels</dc:creator>
  <cp:lastModifiedBy>James Hayward</cp:lastModifiedBy>
  <cp:revision>113</cp:revision>
  <dcterms:created xsi:type="dcterms:W3CDTF">2020-12-09T22:40:31Z</dcterms:created>
  <dcterms:modified xsi:type="dcterms:W3CDTF">2021-11-30T13:26:52Z</dcterms:modified>
</cp:coreProperties>
</file>